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6"/>
  </p:notesMasterIdLst>
  <p:sldIdLst>
    <p:sldId id="256" r:id="rId2"/>
    <p:sldId id="257" r:id="rId3"/>
    <p:sldId id="259" r:id="rId4"/>
    <p:sldId id="258" r:id="rId5"/>
    <p:sldId id="264" r:id="rId6"/>
    <p:sldId id="270" r:id="rId7"/>
    <p:sldId id="269" r:id="rId8"/>
    <p:sldId id="261" r:id="rId9"/>
    <p:sldId id="275" r:id="rId10"/>
    <p:sldId id="273" r:id="rId11"/>
    <p:sldId id="263" r:id="rId12"/>
    <p:sldId id="262" r:id="rId13"/>
    <p:sldId id="271" r:id="rId14"/>
    <p:sldId id="267" r:id="rId15"/>
    <p:sldId id="276" r:id="rId16"/>
    <p:sldId id="277" r:id="rId17"/>
    <p:sldId id="278" r:id="rId18"/>
    <p:sldId id="279" r:id="rId19"/>
    <p:sldId id="280" r:id="rId20"/>
    <p:sldId id="268" r:id="rId21"/>
    <p:sldId id="281" r:id="rId22"/>
    <p:sldId id="282" r:id="rId23"/>
    <p:sldId id="283" r:id="rId24"/>
    <p:sldId id="284" r:id="rId25"/>
    <p:sldId id="285" r:id="rId26"/>
    <p:sldId id="286" r:id="rId27"/>
    <p:sldId id="287" r:id="rId28"/>
    <p:sldId id="289" r:id="rId29"/>
    <p:sldId id="288" r:id="rId30"/>
    <p:sldId id="290" r:id="rId31"/>
    <p:sldId id="265" r:id="rId32"/>
    <p:sldId id="292" r:id="rId33"/>
    <p:sldId id="272" r:id="rId34"/>
    <p:sldId id="266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6B5"/>
    <a:srgbClr val="00FD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68"/>
    <p:restoredTop sz="75948"/>
  </p:normalViewPr>
  <p:slideViewPr>
    <p:cSldViewPr snapToGrid="0" snapToObjects="1">
      <p:cViewPr varScale="1">
        <p:scale>
          <a:sx n="155" d="100"/>
          <a:sy n="155" d="100"/>
        </p:scale>
        <p:origin x="3960" y="192"/>
      </p:cViewPr>
      <p:guideLst/>
    </p:cSldViewPr>
  </p:slideViewPr>
  <p:notesTextViewPr>
    <p:cViewPr>
      <p:scale>
        <a:sx n="155" d="100"/>
        <a:sy n="15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0B797DE-B755-7C43-92B3-1C539C1D8D92}" type="doc">
      <dgm:prSet loTypeId="urn:microsoft.com/office/officeart/2005/8/layout/cycle7" loCatId="" qsTypeId="urn:microsoft.com/office/officeart/2005/8/quickstyle/simple3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AD6F4435-FC1F-C54F-96B8-CB501F0D4AEA}">
      <dgm:prSet phldrT="[Text]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>
              <a:solidFill>
                <a:schemeClr val="accent6"/>
              </a:solidFill>
              <a:effectLst/>
            </a:rPr>
            <a:t>Integration</a:t>
          </a:r>
          <a:endParaRPr lang="en-US" dirty="0"/>
        </a:p>
      </dgm:t>
    </dgm:pt>
    <dgm:pt modelId="{A14A3990-18FA-5340-8266-5E4D65BF55A9}" type="parTrans" cxnId="{5BEBEF84-E776-7349-8A6C-4724F91CB4F5}">
      <dgm:prSet/>
      <dgm:spPr/>
      <dgm:t>
        <a:bodyPr/>
        <a:lstStyle/>
        <a:p>
          <a:endParaRPr lang="en-US"/>
        </a:p>
      </dgm:t>
    </dgm:pt>
    <dgm:pt modelId="{6AB1D38D-58E1-F947-9F2A-DCF29BABA13A}" type="sibTrans" cxnId="{5BEBEF84-E776-7349-8A6C-4724F91CB4F5}">
      <dgm:prSet/>
      <dgm:spPr/>
      <dgm:t>
        <a:bodyPr/>
        <a:lstStyle/>
        <a:p>
          <a:endParaRPr lang="en-US"/>
        </a:p>
      </dgm:t>
    </dgm:pt>
    <dgm:pt modelId="{8F0B2263-A744-214C-8D37-B40F9D988D0B}">
      <dgm:prSet phldrT="[Text]"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>
              <a:solidFill>
                <a:schemeClr val="accent1"/>
              </a:solidFill>
            </a:rPr>
            <a:t>Performance</a:t>
          </a:r>
        </a:p>
      </dgm:t>
    </dgm:pt>
    <dgm:pt modelId="{F3BC5860-2BEB-A843-B323-70DE68653ABF}" type="parTrans" cxnId="{048D6CA4-8BEC-8546-91FA-E5B0B6E89546}">
      <dgm:prSet/>
      <dgm:spPr/>
      <dgm:t>
        <a:bodyPr/>
        <a:lstStyle/>
        <a:p>
          <a:endParaRPr lang="en-US"/>
        </a:p>
      </dgm:t>
    </dgm:pt>
    <dgm:pt modelId="{296F964E-CDA0-044A-B00E-C9CF3F11E2B9}" type="sibTrans" cxnId="{048D6CA4-8BEC-8546-91FA-E5B0B6E89546}">
      <dgm:prSet/>
      <dgm:spPr/>
      <dgm:t>
        <a:bodyPr/>
        <a:lstStyle/>
        <a:p>
          <a:endParaRPr lang="en-US"/>
        </a:p>
      </dgm:t>
    </dgm:pt>
    <dgm:pt modelId="{DFBC8459-7D84-C644-AB23-B95A73728839}">
      <dgm:prSet phldrT="[Text]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>
              <a:solidFill>
                <a:schemeClr val="accent2"/>
              </a:solidFill>
              <a:latin typeface="+mn-lt"/>
              <a:ea typeface="+mn-ea"/>
              <a:cs typeface="+mn-cs"/>
            </a:rPr>
            <a:t>Scientific</a:t>
          </a:r>
        </a:p>
      </dgm:t>
    </dgm:pt>
    <dgm:pt modelId="{BB478CC1-AA79-C74A-A4BF-60E9BEB7E735}" type="parTrans" cxnId="{95D58CD8-2FDE-614D-AB83-ABAC0FCDF24B}">
      <dgm:prSet/>
      <dgm:spPr/>
      <dgm:t>
        <a:bodyPr/>
        <a:lstStyle/>
        <a:p>
          <a:endParaRPr lang="en-US"/>
        </a:p>
      </dgm:t>
    </dgm:pt>
    <dgm:pt modelId="{F487EBAA-60F2-1144-94CA-3BA53771BB05}" type="sibTrans" cxnId="{95D58CD8-2FDE-614D-AB83-ABAC0FCDF24B}">
      <dgm:prSet/>
      <dgm:spPr/>
      <dgm:t>
        <a:bodyPr/>
        <a:lstStyle/>
        <a:p>
          <a:endParaRPr lang="en-US"/>
        </a:p>
      </dgm:t>
    </dgm:pt>
    <dgm:pt modelId="{B2BFA72D-9850-0B46-B92C-E0C2011EE45C}" type="pres">
      <dgm:prSet presAssocID="{80B797DE-B755-7C43-92B3-1C539C1D8D92}" presName="Name0" presStyleCnt="0">
        <dgm:presLayoutVars>
          <dgm:dir/>
          <dgm:resizeHandles val="exact"/>
        </dgm:presLayoutVars>
      </dgm:prSet>
      <dgm:spPr/>
    </dgm:pt>
    <dgm:pt modelId="{5D91C630-3A03-9A4D-92A7-A63559EA8DC0}" type="pres">
      <dgm:prSet presAssocID="{AD6F4435-FC1F-C54F-96B8-CB501F0D4AEA}" presName="node" presStyleLbl="node1" presStyleIdx="0" presStyleCnt="3" custRadScaleRad="100004" custRadScaleInc="-816">
        <dgm:presLayoutVars>
          <dgm:bulletEnabled val="1"/>
        </dgm:presLayoutVars>
      </dgm:prSet>
      <dgm:spPr/>
    </dgm:pt>
    <dgm:pt modelId="{4241FF00-BD33-6F4D-9245-04848D8009D0}" type="pres">
      <dgm:prSet presAssocID="{6AB1D38D-58E1-F947-9F2A-DCF29BABA13A}" presName="sibTrans" presStyleLbl="sibTrans2D1" presStyleIdx="0" presStyleCnt="3"/>
      <dgm:spPr/>
    </dgm:pt>
    <dgm:pt modelId="{2B37395C-7716-964C-8CE6-58290DDC1DDE}" type="pres">
      <dgm:prSet presAssocID="{6AB1D38D-58E1-F947-9F2A-DCF29BABA13A}" presName="connectorText" presStyleLbl="sibTrans2D1" presStyleIdx="0" presStyleCnt="3"/>
      <dgm:spPr/>
    </dgm:pt>
    <dgm:pt modelId="{06AB1FA4-15EB-1B4E-AF9D-E691626A6CD3}" type="pres">
      <dgm:prSet presAssocID="{8F0B2263-A744-214C-8D37-B40F9D988D0B}" presName="node" presStyleLbl="node1" presStyleIdx="1" presStyleCnt="3">
        <dgm:presLayoutVars>
          <dgm:bulletEnabled val="1"/>
        </dgm:presLayoutVars>
      </dgm:prSet>
      <dgm:spPr/>
    </dgm:pt>
    <dgm:pt modelId="{174ABFCD-3EE4-2E4E-A36A-F93100215715}" type="pres">
      <dgm:prSet presAssocID="{296F964E-CDA0-044A-B00E-C9CF3F11E2B9}" presName="sibTrans" presStyleLbl="sibTrans2D1" presStyleIdx="1" presStyleCnt="3"/>
      <dgm:spPr/>
    </dgm:pt>
    <dgm:pt modelId="{3AC2A499-7104-5B4D-885F-25112C55B681}" type="pres">
      <dgm:prSet presAssocID="{296F964E-CDA0-044A-B00E-C9CF3F11E2B9}" presName="connectorText" presStyleLbl="sibTrans2D1" presStyleIdx="1" presStyleCnt="3"/>
      <dgm:spPr/>
    </dgm:pt>
    <dgm:pt modelId="{8113D230-3331-3247-B32B-AB5DD383B133}" type="pres">
      <dgm:prSet presAssocID="{DFBC8459-7D84-C644-AB23-B95A73728839}" presName="node" presStyleLbl="node1" presStyleIdx="2" presStyleCnt="3">
        <dgm:presLayoutVars>
          <dgm:bulletEnabled val="1"/>
        </dgm:presLayoutVars>
      </dgm:prSet>
      <dgm:spPr/>
    </dgm:pt>
    <dgm:pt modelId="{2C59713A-67B1-654F-8562-9167BDEFF8AB}" type="pres">
      <dgm:prSet presAssocID="{F487EBAA-60F2-1144-94CA-3BA53771BB05}" presName="sibTrans" presStyleLbl="sibTrans2D1" presStyleIdx="2" presStyleCnt="3"/>
      <dgm:spPr/>
    </dgm:pt>
    <dgm:pt modelId="{26147F30-F3B3-E34B-9559-A373D0F538AE}" type="pres">
      <dgm:prSet presAssocID="{F487EBAA-60F2-1144-94CA-3BA53771BB05}" presName="connectorText" presStyleLbl="sibTrans2D1" presStyleIdx="2" presStyleCnt="3"/>
      <dgm:spPr/>
    </dgm:pt>
  </dgm:ptLst>
  <dgm:cxnLst>
    <dgm:cxn modelId="{635CE409-64B5-9A41-824A-3547A419E85F}" type="presOf" srcId="{DFBC8459-7D84-C644-AB23-B95A73728839}" destId="{8113D230-3331-3247-B32B-AB5DD383B133}" srcOrd="0" destOrd="0" presId="urn:microsoft.com/office/officeart/2005/8/layout/cycle7"/>
    <dgm:cxn modelId="{67ACAB12-7397-6E46-AD0A-6F67144C5EEF}" type="presOf" srcId="{6AB1D38D-58E1-F947-9F2A-DCF29BABA13A}" destId="{2B37395C-7716-964C-8CE6-58290DDC1DDE}" srcOrd="1" destOrd="0" presId="urn:microsoft.com/office/officeart/2005/8/layout/cycle7"/>
    <dgm:cxn modelId="{171C0E16-D89F-D04F-AFBE-8464B25FCD66}" type="presOf" srcId="{296F964E-CDA0-044A-B00E-C9CF3F11E2B9}" destId="{174ABFCD-3EE4-2E4E-A36A-F93100215715}" srcOrd="0" destOrd="0" presId="urn:microsoft.com/office/officeart/2005/8/layout/cycle7"/>
    <dgm:cxn modelId="{9A9BD41B-95C9-6941-8578-43ECF87E6014}" type="presOf" srcId="{80B797DE-B755-7C43-92B3-1C539C1D8D92}" destId="{B2BFA72D-9850-0B46-B92C-E0C2011EE45C}" srcOrd="0" destOrd="0" presId="urn:microsoft.com/office/officeart/2005/8/layout/cycle7"/>
    <dgm:cxn modelId="{BCF6082E-22CF-5949-8EF9-8A883F2A2122}" type="presOf" srcId="{6AB1D38D-58E1-F947-9F2A-DCF29BABA13A}" destId="{4241FF00-BD33-6F4D-9245-04848D8009D0}" srcOrd="0" destOrd="0" presId="urn:microsoft.com/office/officeart/2005/8/layout/cycle7"/>
    <dgm:cxn modelId="{5DFFAE3D-434A-0D4A-A189-D478856ECEC9}" type="presOf" srcId="{AD6F4435-FC1F-C54F-96B8-CB501F0D4AEA}" destId="{5D91C630-3A03-9A4D-92A7-A63559EA8DC0}" srcOrd="0" destOrd="0" presId="urn:microsoft.com/office/officeart/2005/8/layout/cycle7"/>
    <dgm:cxn modelId="{208D8A54-4214-F44C-A217-FC36C25AEF7A}" type="presOf" srcId="{8F0B2263-A744-214C-8D37-B40F9D988D0B}" destId="{06AB1FA4-15EB-1B4E-AF9D-E691626A6CD3}" srcOrd="0" destOrd="0" presId="urn:microsoft.com/office/officeart/2005/8/layout/cycle7"/>
    <dgm:cxn modelId="{5BEBEF84-E776-7349-8A6C-4724F91CB4F5}" srcId="{80B797DE-B755-7C43-92B3-1C539C1D8D92}" destId="{AD6F4435-FC1F-C54F-96B8-CB501F0D4AEA}" srcOrd="0" destOrd="0" parTransId="{A14A3990-18FA-5340-8266-5E4D65BF55A9}" sibTransId="{6AB1D38D-58E1-F947-9F2A-DCF29BABA13A}"/>
    <dgm:cxn modelId="{EFA7C08E-5202-5848-BC80-75787CF06D7D}" type="presOf" srcId="{F487EBAA-60F2-1144-94CA-3BA53771BB05}" destId="{2C59713A-67B1-654F-8562-9167BDEFF8AB}" srcOrd="0" destOrd="0" presId="urn:microsoft.com/office/officeart/2005/8/layout/cycle7"/>
    <dgm:cxn modelId="{048D6CA4-8BEC-8546-91FA-E5B0B6E89546}" srcId="{80B797DE-B755-7C43-92B3-1C539C1D8D92}" destId="{8F0B2263-A744-214C-8D37-B40F9D988D0B}" srcOrd="1" destOrd="0" parTransId="{F3BC5860-2BEB-A843-B323-70DE68653ABF}" sibTransId="{296F964E-CDA0-044A-B00E-C9CF3F11E2B9}"/>
    <dgm:cxn modelId="{2D9797C7-8F9F-9444-88F4-5935A5D65C02}" type="presOf" srcId="{296F964E-CDA0-044A-B00E-C9CF3F11E2B9}" destId="{3AC2A499-7104-5B4D-885F-25112C55B681}" srcOrd="1" destOrd="0" presId="urn:microsoft.com/office/officeart/2005/8/layout/cycle7"/>
    <dgm:cxn modelId="{95D58CD8-2FDE-614D-AB83-ABAC0FCDF24B}" srcId="{80B797DE-B755-7C43-92B3-1C539C1D8D92}" destId="{DFBC8459-7D84-C644-AB23-B95A73728839}" srcOrd="2" destOrd="0" parTransId="{BB478CC1-AA79-C74A-A4BF-60E9BEB7E735}" sibTransId="{F487EBAA-60F2-1144-94CA-3BA53771BB05}"/>
    <dgm:cxn modelId="{6B90BEDD-890C-A94C-A5CD-36CDB66940C6}" type="presOf" srcId="{F487EBAA-60F2-1144-94CA-3BA53771BB05}" destId="{26147F30-F3B3-E34B-9559-A373D0F538AE}" srcOrd="1" destOrd="0" presId="urn:microsoft.com/office/officeart/2005/8/layout/cycle7"/>
    <dgm:cxn modelId="{337DD788-E56D-F74A-9408-58A5203C47B6}" type="presParOf" srcId="{B2BFA72D-9850-0B46-B92C-E0C2011EE45C}" destId="{5D91C630-3A03-9A4D-92A7-A63559EA8DC0}" srcOrd="0" destOrd="0" presId="urn:microsoft.com/office/officeart/2005/8/layout/cycle7"/>
    <dgm:cxn modelId="{4E62766D-3526-B34D-82B5-40FC1B9AB030}" type="presParOf" srcId="{B2BFA72D-9850-0B46-B92C-E0C2011EE45C}" destId="{4241FF00-BD33-6F4D-9245-04848D8009D0}" srcOrd="1" destOrd="0" presId="urn:microsoft.com/office/officeart/2005/8/layout/cycle7"/>
    <dgm:cxn modelId="{891E2B81-1796-F340-A150-70BE24DFE44A}" type="presParOf" srcId="{4241FF00-BD33-6F4D-9245-04848D8009D0}" destId="{2B37395C-7716-964C-8CE6-58290DDC1DDE}" srcOrd="0" destOrd="0" presId="urn:microsoft.com/office/officeart/2005/8/layout/cycle7"/>
    <dgm:cxn modelId="{B72B36B1-E06A-0C4D-94B5-A4B25E07F9FA}" type="presParOf" srcId="{B2BFA72D-9850-0B46-B92C-E0C2011EE45C}" destId="{06AB1FA4-15EB-1B4E-AF9D-E691626A6CD3}" srcOrd="2" destOrd="0" presId="urn:microsoft.com/office/officeart/2005/8/layout/cycle7"/>
    <dgm:cxn modelId="{85565C7B-118D-9049-8B42-4D65B2ACCE72}" type="presParOf" srcId="{B2BFA72D-9850-0B46-B92C-E0C2011EE45C}" destId="{174ABFCD-3EE4-2E4E-A36A-F93100215715}" srcOrd="3" destOrd="0" presId="urn:microsoft.com/office/officeart/2005/8/layout/cycle7"/>
    <dgm:cxn modelId="{7EFCC53B-A281-F84B-9AFF-23F9E5C1249A}" type="presParOf" srcId="{174ABFCD-3EE4-2E4E-A36A-F93100215715}" destId="{3AC2A499-7104-5B4D-885F-25112C55B681}" srcOrd="0" destOrd="0" presId="urn:microsoft.com/office/officeart/2005/8/layout/cycle7"/>
    <dgm:cxn modelId="{D742C95C-BB2F-1B46-9D9B-9D2ADB430330}" type="presParOf" srcId="{B2BFA72D-9850-0B46-B92C-E0C2011EE45C}" destId="{8113D230-3331-3247-B32B-AB5DD383B133}" srcOrd="4" destOrd="0" presId="urn:microsoft.com/office/officeart/2005/8/layout/cycle7"/>
    <dgm:cxn modelId="{AD5748C8-6F9F-644C-A595-6011A353215D}" type="presParOf" srcId="{B2BFA72D-9850-0B46-B92C-E0C2011EE45C}" destId="{2C59713A-67B1-654F-8562-9167BDEFF8AB}" srcOrd="5" destOrd="0" presId="urn:microsoft.com/office/officeart/2005/8/layout/cycle7"/>
    <dgm:cxn modelId="{F5EF857B-23A6-A448-900C-21909580418C}" type="presParOf" srcId="{2C59713A-67B1-654F-8562-9167BDEFF8AB}" destId="{26147F30-F3B3-E34B-9559-A373D0F538AE}" srcOrd="0" destOrd="0" presId="urn:microsoft.com/office/officeart/2005/8/layout/cycle7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91C630-3A03-9A4D-92A7-A63559EA8DC0}">
      <dsp:nvSpPr>
        <dsp:cNvPr id="0" name=""/>
        <dsp:cNvSpPr/>
      </dsp:nvSpPr>
      <dsp:spPr>
        <a:xfrm>
          <a:off x="752292" y="22944"/>
          <a:ext cx="919361" cy="459680"/>
        </a:xfrm>
        <a:prstGeom prst="roundRect">
          <a:avLst>
            <a:gd name="adj" fmla="val 10000"/>
          </a:avLst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accent6"/>
              </a:solidFill>
              <a:effectLst/>
            </a:rPr>
            <a:t>Integration</a:t>
          </a:r>
          <a:endParaRPr lang="en-US" sz="1200" kern="1200" dirty="0"/>
        </a:p>
      </dsp:txBody>
      <dsp:txXfrm>
        <a:off x="765756" y="36408"/>
        <a:ext cx="892433" cy="432752"/>
      </dsp:txXfrm>
    </dsp:sp>
    <dsp:sp modelId="{4241FF00-BD33-6F4D-9245-04848D8009D0}">
      <dsp:nvSpPr>
        <dsp:cNvPr id="0" name=""/>
        <dsp:cNvSpPr/>
      </dsp:nvSpPr>
      <dsp:spPr>
        <a:xfrm rot="3585351">
          <a:off x="1355710" y="829807"/>
          <a:ext cx="479192" cy="160888"/>
        </a:xfrm>
        <a:prstGeom prst="left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/>
        </a:p>
      </dsp:txBody>
      <dsp:txXfrm>
        <a:off x="1403976" y="861985"/>
        <a:ext cx="382660" cy="96532"/>
      </dsp:txXfrm>
    </dsp:sp>
    <dsp:sp modelId="{06AB1FA4-15EB-1B4E-AF9D-E691626A6CD3}">
      <dsp:nvSpPr>
        <dsp:cNvPr id="0" name=""/>
        <dsp:cNvSpPr/>
      </dsp:nvSpPr>
      <dsp:spPr>
        <a:xfrm>
          <a:off x="1518959" y="1337878"/>
          <a:ext cx="919361" cy="459680"/>
        </a:xfrm>
        <a:prstGeom prst="roundRect">
          <a:avLst>
            <a:gd name="adj" fmla="val 10000"/>
          </a:avLst>
        </a:prstGeom>
        <a:solidFill>
          <a:schemeClr val="lt1"/>
        </a:solidFill>
        <a:ln w="12700" cap="flat" cmpd="sng" algn="ctr">
          <a:solidFill>
            <a:schemeClr val="accent5"/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/>
      </dsp:spPr>
      <dsp:style>
        <a:lnRef idx="2">
          <a:schemeClr val="accent5"/>
        </a:lnRef>
        <a:fillRef idx="1">
          <a:schemeClr val="lt1"/>
        </a:fillRef>
        <a:effectRef idx="0">
          <a:schemeClr val="accent5"/>
        </a:effectRef>
        <a:fontRef idx="minor">
          <a:schemeClr val="dk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accent1"/>
              </a:solidFill>
            </a:rPr>
            <a:t>Performance</a:t>
          </a:r>
        </a:p>
      </dsp:txBody>
      <dsp:txXfrm>
        <a:off x="1532423" y="1351342"/>
        <a:ext cx="892433" cy="432752"/>
      </dsp:txXfrm>
    </dsp:sp>
    <dsp:sp modelId="{174ABFCD-3EE4-2E4E-A36A-F93100215715}">
      <dsp:nvSpPr>
        <dsp:cNvPr id="0" name=""/>
        <dsp:cNvSpPr/>
      </dsp:nvSpPr>
      <dsp:spPr>
        <a:xfrm rot="10800000">
          <a:off x="979867" y="1487274"/>
          <a:ext cx="479192" cy="160888"/>
        </a:xfrm>
        <a:prstGeom prst="left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/>
        </a:p>
      </dsp:txBody>
      <dsp:txXfrm rot="10800000">
        <a:off x="1028133" y="1519452"/>
        <a:ext cx="382660" cy="96532"/>
      </dsp:txXfrm>
    </dsp:sp>
    <dsp:sp modelId="{8113D230-3331-3247-B32B-AB5DD383B133}">
      <dsp:nvSpPr>
        <dsp:cNvPr id="0" name=""/>
        <dsp:cNvSpPr/>
      </dsp:nvSpPr>
      <dsp:spPr>
        <a:xfrm>
          <a:off x="607" y="1337878"/>
          <a:ext cx="919361" cy="459680"/>
        </a:xfrm>
        <a:prstGeom prst="roundRect">
          <a:avLst>
            <a:gd name="adj" fmla="val 10000"/>
          </a:avLst>
        </a:prstGeom>
        <a:solidFill>
          <a:schemeClr val="lt1"/>
        </a:solidFill>
        <a:ln w="12700" cap="flat" cmpd="sng" algn="ctr">
          <a:solidFill>
            <a:schemeClr val="accent2"/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accent2"/>
              </a:solidFill>
              <a:latin typeface="+mn-lt"/>
              <a:ea typeface="+mn-ea"/>
              <a:cs typeface="+mn-cs"/>
            </a:rPr>
            <a:t>Scientific</a:t>
          </a:r>
        </a:p>
      </dsp:txBody>
      <dsp:txXfrm>
        <a:off x="14071" y="1351342"/>
        <a:ext cx="892433" cy="432752"/>
      </dsp:txXfrm>
    </dsp:sp>
    <dsp:sp modelId="{2C59713A-67B1-654F-8562-9167BDEFF8AB}">
      <dsp:nvSpPr>
        <dsp:cNvPr id="0" name=""/>
        <dsp:cNvSpPr/>
      </dsp:nvSpPr>
      <dsp:spPr>
        <a:xfrm rot="17985272">
          <a:off x="596534" y="829807"/>
          <a:ext cx="479192" cy="160888"/>
        </a:xfrm>
        <a:prstGeom prst="left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/>
        </a:p>
      </dsp:txBody>
      <dsp:txXfrm>
        <a:off x="644800" y="861985"/>
        <a:ext cx="382660" cy="9653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7">
  <dgm:title val=""/>
  <dgm:desc val=""/>
  <dgm:catLst>
    <dgm:cat type="cycle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</dgm:alg>
      </dgm:if>
      <dgm:else name="Name3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onstrLst>
      <dgm:constr type="diam" refType="w"/>
      <dgm:constr type="w" for="ch" ptType="node" refType="w"/>
      <dgm:constr type="primFontSz" for="ch" ptType="node" op="equ" val="65"/>
      <dgm:constr type="w" for="ch" forName="sibTrans" refType="w" refFor="ch" refPtType="node" op="equ" fact="0.35"/>
      <dgm:constr type="connDist" for="ch" forName="sibTrans" op="equ"/>
      <dgm:constr type="primFontSz" for="des" forName="connectorText" op="equ" val="55"/>
      <dgm:constr type="primFontSz" for="des" forName="connectorText" refType="primFontSz" refFor="ch" refPtType="node" op="lte" fact="0.8"/>
      <dgm:constr type="sibSp" refType="w" refFor="ch" refPtType="node" op="equ" fact="0.65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4">
        <dgm:if name="Name5" axis="par ch" ptType="doc node" func="cnt" op="gt" val="1">
          <dgm:forEach name="sibTransForEach" axis="followSib" ptType="sibTrans" hideLastTrans="0" cnt="1">
            <dgm:layoutNode name="sibTrans">
              <dgm:choose name="Name6">
                <dgm:if name="Name7" axis="par ch" ptType="doc node" func="posEven" op="equ" val="1">
                  <dgm:alg type="conn">
                    <dgm:param type="begPts" val="radial"/>
                    <dgm:param type="endPts" val="radial"/>
                    <dgm:param type="begSty" val="arr"/>
                    <dgm:param type="endSty" val="arr"/>
                  </dgm:alg>
                </dgm:if>
                <dgm:else name="Name8">
                  <dgm:alg type="conn">
                    <dgm:param type="begPts" val="auto"/>
                    <dgm:param type="endPts" val="auto"/>
                    <dgm:param type="begSty" val="arr"/>
                    <dgm:param type="endSty" val="arr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5"/>
                <dgm:constr type="connDist"/>
                <dgm:constr type="begPad" refType="connDist" fact="0.1"/>
                <dgm:constr type="endPad" refType="connDist" fact="0.1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9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7935B3-F5AC-0F49-A77F-693DEAA46623}" type="datetimeFigureOut">
              <a:rPr lang="en-US" smtClean="0"/>
              <a:t>10/2/25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A8B51A-AF34-8043-88BB-7DEBFD50DD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6843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A8B51A-AF34-8043-88BB-7DEBFD50DDA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5532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test_workflow.py</a:t>
            </a:r>
            <a:r>
              <a:rPr lang="en-US" dirty="0"/>
              <a:t> runs script-level tests by id, name, and duration.</a:t>
            </a:r>
          </a:p>
          <a:p>
            <a:r>
              <a:rPr lang="en-US" dirty="0"/>
              <a:t>The </a:t>
            </a:r>
            <a:r>
              <a:rPr lang="en-US" dirty="0" err="1"/>
              <a:t>cmd</a:t>
            </a:r>
            <a:r>
              <a:rPr lang="en-US" dirty="0"/>
              <a:t>, check, and tag processes run either together or separately.</a:t>
            </a:r>
          </a:p>
          <a:p>
            <a:r>
              <a:rPr lang="en-US" dirty="0" err="1"/>
              <a:t>Subjob</a:t>
            </a:r>
            <a:r>
              <a:rPr lang="en-US" dirty="0"/>
              <a:t> </a:t>
            </a:r>
            <a:r>
              <a:rPr lang="en-US" dirty="0" err="1"/>
              <a:t>cmd</a:t>
            </a:r>
            <a:r>
              <a:rPr lang="en-US" dirty="0"/>
              <a:t> sets the debug mode, and the workflow can take over the control.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A8B51A-AF34-8043-88BB-7DEBFD50DDA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125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Integration tests cover the script-level behaviors and protect mainstream features.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</a:t>
            </a:r>
            <a:r>
              <a:rPr lang="en-US" dirty="0" err="1"/>
              <a:t>cmd</a:t>
            </a:r>
            <a:r>
              <a:rPr lang="en-US" dirty="0"/>
              <a:t> file executes the main command, which may be parametrized into multiples.</a:t>
            </a:r>
          </a:p>
          <a:p>
            <a:r>
              <a:rPr lang="en-US" dirty="0"/>
              <a:t>The tag records the status, and the check handles the outputs.</a:t>
            </a:r>
          </a:p>
          <a:p>
            <a:r>
              <a:rPr lang="en-US" dirty="0"/>
              <a:t>We use test 49 as one example.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</a:t>
            </a:r>
            <a:r>
              <a:rPr lang="en-US" dirty="0" err="1"/>
              <a:t>cmd</a:t>
            </a:r>
            <a:r>
              <a:rPr lang="en-US" dirty="0"/>
              <a:t> runs amorphous builder, and the molecule number is parameterized with 100 and 5000.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Tag documents the name and duration.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Check collects task time and memory usage.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Besides the general shell 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commands, we also support match count, content comparation, and log collection.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A8B51A-AF34-8043-88BB-7DEBFD50DDA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2909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have three builders covered by 41 integration tests.</a:t>
            </a:r>
          </a:p>
          <a:p>
            <a:r>
              <a:rPr lang="en-US" dirty="0"/>
              <a:t>For example, build polymers from initiator, monomer, and terminator.</a:t>
            </a:r>
          </a:p>
          <a:p>
            <a:r>
              <a:rPr lang="en-US" dirty="0"/>
              <a:t>Mix polymers and regular molecules into one amorphous cell by spatial grids, random translation, or conformer search.</a:t>
            </a:r>
          </a:p>
          <a:p>
            <a:r>
              <a:rPr lang="en-US" dirty="0"/>
              <a:t>Water model, density reduction, initiator relocation, and simulation without relaxation are also covered.</a:t>
            </a:r>
          </a:p>
          <a:p>
            <a:r>
              <a:rPr lang="en-US" dirty="0"/>
              <a:t>In addition, molecule builder sets or measures substructure geometry.</a:t>
            </a:r>
          </a:p>
          <a:p>
            <a:r>
              <a:rPr lang="en-US" dirty="0"/>
              <a:t>Crystal builder creates </a:t>
            </a:r>
            <a:r>
              <a:rPr lang="en-US" sz="1200" dirty="0"/>
              <a:t>supercell</a:t>
            </a:r>
            <a:r>
              <a:rPr lang="en-US" dirty="0"/>
              <a:t> </a:t>
            </a:r>
            <a:r>
              <a:rPr lang="en-US" sz="1200" dirty="0"/>
              <a:t>with scaled lattice constant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A8B51A-AF34-8043-88BB-7DEBFD50DDA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2202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lammps_driver</a:t>
            </a:r>
            <a:r>
              <a:rPr lang="en-US" dirty="0"/>
              <a:t> runs molecular dynamics with GPU auto-detection and multiple CPU threads.</a:t>
            </a:r>
          </a:p>
          <a:p>
            <a:r>
              <a:rPr lang="en-US" dirty="0" err="1"/>
              <a:t>lmp_log_driver</a:t>
            </a:r>
            <a:r>
              <a:rPr lang="en-US" dirty="0"/>
              <a:t> analyzes the </a:t>
            </a:r>
            <a:r>
              <a:rPr lang="en-US" sz="1200" b="0" i="0" u="none" strike="noStrike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thermodynamic output like </a:t>
            </a:r>
            <a:r>
              <a:rPr lang="en-US" dirty="0"/>
              <a:t>temperature, energy, pressure, and volume.</a:t>
            </a:r>
          </a:p>
          <a:p>
            <a:r>
              <a:rPr lang="en-US" dirty="0" err="1"/>
              <a:t>lmp_traj_driver</a:t>
            </a:r>
            <a:r>
              <a:rPr lang="en-US" dirty="0"/>
              <a:t> provides density, radial distribution function, mean squared displacement, diffusion coefficient, clashes, visualization, and </a:t>
            </a:r>
            <a:r>
              <a:rPr lang="en-US" dirty="0" err="1"/>
              <a:t>xyz</a:t>
            </a:r>
            <a:r>
              <a:rPr lang="en-US" dirty="0"/>
              <a:t>.</a:t>
            </a:r>
          </a:p>
          <a:p>
            <a:r>
              <a:rPr lang="en-US" dirty="0"/>
              <a:t>Multi-</a:t>
            </a:r>
            <a:r>
              <a:rPr lang="en-US" dirty="0" err="1"/>
              <a:t>cmd</a:t>
            </a:r>
            <a:r>
              <a:rPr lang="en-US" dirty="0"/>
              <a:t> serial job, compilation state, with/without datafile, single frame, and single atom are also covered.</a:t>
            </a:r>
          </a:p>
          <a:p>
            <a:r>
              <a:rPr lang="en-US" dirty="0"/>
              <a:t>Reciprocal space plots real and reciprocal lattice of graphene.</a:t>
            </a:r>
          </a:p>
          <a:p>
            <a:r>
              <a:rPr lang="en-US" dirty="0"/>
              <a:t>Dispersion retrieves the crystal structure from database, and calculates phonon dispersion.</a:t>
            </a:r>
          </a:p>
          <a:p>
            <a:r>
              <a:rPr lang="en-US" sz="1200" b="0" i="0" u="none" strike="noStrike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In addition, </a:t>
            </a:r>
            <a:r>
              <a:rPr lang="en-US" dirty="0"/>
              <a:t>decentralized workflows serialize and parallelize driver jobs.</a:t>
            </a:r>
          </a:p>
          <a:p>
            <a:r>
              <a:rPr lang="en-US" dirty="0"/>
              <a:t>Test 50 builds argon gas from different random seeds, runs </a:t>
            </a:r>
            <a:r>
              <a:rPr lang="en-US" sz="1200" b="0" i="0" u="none" strike="noStrike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Berendsen NPT, and analyzes densities.</a:t>
            </a:r>
          </a:p>
          <a:p>
            <a:r>
              <a:rPr lang="en-US" sz="1200" b="0" i="0" u="none" strike="noStrike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Test 46 builds butane conformers, calculates the single point energy, and plots the energy hypersurface.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Test 48 builds crystal supercell, scales the lattice constant, and plots the energy vs scale factor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.</a:t>
            </a:r>
            <a:endParaRPr lang="en-US" sz="1200" b="0" i="0" u="none" strike="noStrike" kern="1200" dirty="0">
              <a:solidFill>
                <a:srgbClr val="000000"/>
              </a:solidFill>
              <a:effectLst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A8B51A-AF34-8043-88BB-7DEBFD50DDA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2742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 all major features protected, how about the performance?</a:t>
            </a:r>
          </a:p>
          <a:p>
            <a:r>
              <a:rPr lang="en-US" dirty="0"/>
              <a:t>As the molecule number becomes larger, the time and memory cost increases.</a:t>
            </a:r>
          </a:p>
          <a:p>
            <a:r>
              <a:rPr lang="en-US" dirty="0"/>
              <a:t>Within 20 min, we can grid an amorphous cell with 100 million argon atoms.</a:t>
            </a:r>
          </a:p>
          <a:p>
            <a:r>
              <a:rPr lang="en-US" dirty="0"/>
              <a:t>3 min is good for 10 million butane molecules.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A8B51A-AF34-8043-88BB-7DEBFD50DDA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0960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Random rotation and translation take 5 hours for 0.4 million butane molecules at a density of 0.5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grams per cubic centimeter</a:t>
            </a:r>
            <a:r>
              <a:rPr lang="en-US" dirty="0"/>
              <a:t>.</a:t>
            </a:r>
          </a:p>
          <a:p>
            <a:r>
              <a:rPr lang="en-US" dirty="0"/>
              <a:t>Conformer search increases the time cost by another 2 hours.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A8B51A-AF34-8043-88BB-7DEBFD50DDA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473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takes 23 hours to grow 20 K polyethylene chains through bond rotation.</a:t>
            </a:r>
          </a:p>
          <a:p>
            <a:r>
              <a:rPr lang="en-US" dirty="0"/>
              <a:t>Here each polymer consists of 100-carbon atoms.</a:t>
            </a:r>
          </a:p>
          <a:p>
            <a:r>
              <a:rPr lang="en-US" dirty="0"/>
              <a:t>Trajectory analysis scales with frame number.</a:t>
            </a:r>
          </a:p>
          <a:p>
            <a:r>
              <a:rPr lang="en-US" dirty="0"/>
              <a:t>One frame of 100 hexane molecules is recorded every picosecond.</a:t>
            </a:r>
          </a:p>
          <a:p>
            <a:r>
              <a:rPr lang="en-US" dirty="0"/>
              <a:t>It takes only 2s and 200 MB memory to compute the density of 25 K frames.</a:t>
            </a:r>
          </a:p>
          <a:p>
            <a:r>
              <a:rPr lang="en-US" dirty="0"/>
              <a:t>Reading the trajectory is extremely fast and efficient.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A8B51A-AF34-8043-88BB-7DEBFD50DDA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6994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XYZ takes 40 seconds as the center of each molecule is wrapped into the PBC.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visualization of 3 K frames takes 26 min as CPK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coloring scheme is a bit expensive.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A8B51A-AF34-8043-88BB-7DEBFD50DDA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95107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Radial distribution function of 25 K frames takes 6 min with the help of </a:t>
            </a:r>
            <a:r>
              <a:rPr lang="en-US" dirty="0" err="1"/>
              <a:t>numba</a:t>
            </a:r>
            <a:r>
              <a:rPr lang="en-US" dirty="0"/>
              <a:t>.</a:t>
            </a:r>
          </a:p>
          <a:p>
            <a:r>
              <a:rPr lang="en-US" dirty="0"/>
              <a:t>Similarly, clash count takes 7 min and 200 MB memory.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A8B51A-AF34-8043-88BB-7DEBFD50DDA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8235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Mean Squared Displacement is even faster: 3 min for 25 K frames.</a:t>
            </a:r>
          </a:p>
          <a:p>
            <a:r>
              <a:rPr lang="en-US" dirty="0"/>
              <a:t>All the data and figures are automatically generated by tests, with the duration listed here.</a:t>
            </a:r>
          </a:p>
          <a:p>
            <a:r>
              <a:rPr lang="en-US" dirty="0"/>
              <a:t>11 performance tests take 45 hours when running in serial due to the physical memory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limit</a:t>
            </a:r>
            <a:r>
              <a:rPr lang="en-US" dirty="0"/>
              <a:t>.</a:t>
            </a:r>
          </a:p>
          <a:p>
            <a:r>
              <a:rPr lang="en-US" dirty="0"/>
              <a:t>In comparison, unit and integration tests take 1 min when running in parallel.</a:t>
            </a:r>
          </a:p>
          <a:p>
            <a:r>
              <a:rPr lang="en-US" dirty="0"/>
              <a:t>Scientific tests take us 10 hours.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A8B51A-AF34-8043-88BB-7DEBFD50DDA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56984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use BSD license, which allows similar redistribution. C</a:t>
            </a:r>
            <a:r>
              <a:rPr lang="en-US" dirty="0"/>
              <a:t>opyright holder 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 contributors are not liable for any damages. Written permission is requested when endorsing derived products.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A8B51A-AF34-8043-88BB-7DEBFD50DDA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51266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start from the simplest and most basic scenarios: density prediction.</a:t>
            </a:r>
          </a:p>
          <a:p>
            <a:r>
              <a:rPr lang="en-US" dirty="0"/>
              <a:t>Methane atoms are packed at a density of 0.5 using different random seeds.</a:t>
            </a:r>
          </a:p>
          <a:p>
            <a:r>
              <a:rPr lang="en-US" sz="1200" dirty="0"/>
              <a:t>Berendsen NPT ensemble relaxes the system to reach the equilibrium.</a:t>
            </a:r>
          </a:p>
          <a:p>
            <a:r>
              <a:rPr lang="en-US" dirty="0"/>
              <a:t>The densities of 4 independent runs are analyzed and merged.</a:t>
            </a:r>
          </a:p>
          <a:p>
            <a:r>
              <a:rPr lang="en-US" dirty="0"/>
              <a:t>The prediction matches the experimental results perfectly even if the initial guess is way off.</a:t>
            </a:r>
          </a:p>
          <a:p>
            <a:r>
              <a:rPr lang="en-US" dirty="0"/>
              <a:t>However, the Ethane gas density is underestimated.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A8B51A-AF34-8043-88BB-7DEBFD50DDA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1461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molecules become longer from propane to butane, the gas phase density prediction deviates even more compared to experiments.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A8B51A-AF34-8043-88BB-7DEBFD50DDA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86159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predict liquid phase density, we use MTK NPT ensemble.</a:t>
            </a:r>
          </a:p>
          <a:p>
            <a:r>
              <a:rPr lang="en-US" dirty="0"/>
              <a:t>Hexane and water predictions align with experimental measurements.</a:t>
            </a:r>
          </a:p>
          <a:p>
            <a:r>
              <a:rPr lang="en-US" dirty="0"/>
              <a:t>Though the SPC model underestimates the water density compared to the experiments,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A8B51A-AF34-8043-88BB-7DEBFD50DDA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04985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perfectly matches the simulation reference.</a:t>
            </a:r>
          </a:p>
          <a:p>
            <a:r>
              <a:rPr lang="en-US" dirty="0"/>
              <a:t>We used a robust relaxation protocol by changing the volume gradually.</a:t>
            </a:r>
          </a:p>
          <a:p>
            <a:r>
              <a:rPr lang="en-US" dirty="0"/>
              <a:t>The mean squared displacement shows linear behavior, and the diffusion coefficient matches the simulation reference.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A8B51A-AF34-8043-88BB-7DEBFD50DDA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38975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Compared to SPC, SPCE model predicts a higher density and lower diffusion coefficient.</a:t>
            </a:r>
          </a:p>
          <a:p>
            <a:r>
              <a:rPr lang="en-US" dirty="0"/>
              <a:t>These predictions are supported by simulation reference and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match </a:t>
            </a:r>
            <a:r>
              <a:rPr lang="en-US" dirty="0"/>
              <a:t>the experimental measurements closely.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A8B51A-AF34-8043-88BB-7DEBFD50DDA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76021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Another widely used water model is TIP3P.</a:t>
            </a:r>
          </a:p>
          <a:p>
            <a:r>
              <a:rPr lang="en-US" dirty="0"/>
              <a:t>We reproduced the density and radial distribution function in literature.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A8B51A-AF34-8043-88BB-7DEBFD50DDA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08733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Argon model is simple and robust.</a:t>
            </a:r>
          </a:p>
          <a:p>
            <a:r>
              <a:rPr lang="en-US" dirty="0"/>
              <a:t>The density prediction is accurate and radial distribution function is also reproduced.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A8B51A-AF34-8043-88BB-7DEBFD50DDA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54037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Mean squared displacement shows non-linear ballistic region below 1 nanosecond, and it also fluctuates wildly above 4 ns.</a:t>
            </a:r>
          </a:p>
          <a:p>
            <a:r>
              <a:rPr lang="en-US" dirty="0"/>
              <a:t>Diffusion coefficient is obtained by fitting the middle region, and our results match the experimental report nicely.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A8B51A-AF34-8043-88BB-7DEBFD50DDA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14928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Interestingly, amorphous initial structures spontaneously form crystals at low temperature.</a:t>
            </a:r>
          </a:p>
          <a:p>
            <a:r>
              <a:rPr lang="en-US" dirty="0"/>
              <a:t>The crystal density can be predicted even if the initial states are quite far away.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A8B51A-AF34-8043-88BB-7DEBFD50DDA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96309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silicon unit cell is scaled with different factors and then replicated to create the supercell.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Single point energy is calculated using Stillinger-Weber potential.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Compression is found to take more energy than expansion.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bulk modulus is calculated as pressure over volume from NVT ensembles.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prediction is pretty accurate compared to experimental measurements.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A8B51A-AF34-8043-88BB-7DEBFD50DDA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7264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Installation is very simple and fast: 2 clicks within 10 min.</a:t>
            </a:r>
          </a:p>
          <a:p>
            <a:r>
              <a:rPr lang="en-US" dirty="0"/>
              <a:t>One shell script installs packages like python, downloads the source code, and installs GPU drivers.</a:t>
            </a:r>
          </a:p>
          <a:p>
            <a:r>
              <a:rPr lang="en-US" dirty="0"/>
              <a:t>Pip installs prerequisites, compiles binaries, and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distributes data.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takes 4 min to set up a brand new 500-dollar machine.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takes another 5 min to install our package and 1 more minute on testing.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A8B51A-AF34-8043-88BB-7DEBFD50DDA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63458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also build butane conformers and plot torsion energy hypersurface.</a:t>
            </a:r>
          </a:p>
          <a:p>
            <a:r>
              <a:rPr lang="en-US" dirty="0"/>
              <a:t>Though OPLS-UA model reproduces the general landscape, the internal torsion energy is overestimated.</a:t>
            </a:r>
          </a:p>
          <a:p>
            <a:r>
              <a:rPr lang="en-US" dirty="0"/>
              <a:t>Unlike the decentralized automation, phonon dispersion calculation centers around crystal.</a:t>
            </a:r>
          </a:p>
          <a:p>
            <a:r>
              <a:rPr lang="en-US" dirty="0"/>
              <a:t>We first build a supercell from unit cell to calculate forces due to atomic displacement.</a:t>
            </a:r>
          </a:p>
          <a:p>
            <a:r>
              <a:rPr lang="en-US" dirty="0"/>
              <a:t>The input coordinates are further optimized so that the atoms vibrate around equilibrium positions.</a:t>
            </a:r>
          </a:p>
          <a:p>
            <a:r>
              <a:rPr lang="en-US" dirty="0"/>
              <a:t>P</a:t>
            </a:r>
            <a:r>
              <a:rPr lang="en-US" sz="1200" dirty="0"/>
              <a:t>honon </a:t>
            </a:r>
            <a:r>
              <a:rPr lang="en-US" dirty="0"/>
              <a:t>frequencies are calculated at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different reciprocal points.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Symmetry reduces the displacement number and simplifies the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kpoint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path.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reproduce the silicon phonon dispersion in literature.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A8B51A-AF34-8043-88BB-7DEBFD50DDA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44875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Above is what we have right now, and we are always ambitious about the future.</a:t>
            </a:r>
          </a:p>
          <a:p>
            <a:r>
              <a:rPr lang="en-US" dirty="0" err="1"/>
              <a:t>Jobcontrol</a:t>
            </a:r>
            <a:r>
              <a:rPr lang="en-US" dirty="0"/>
              <a:t> will undergo a major change to include job monitor, scheduler submission, and resource allocation.</a:t>
            </a:r>
          </a:p>
          <a:p>
            <a:r>
              <a:rPr lang="en-US" sz="1200" dirty="0"/>
              <a:t>We </a:t>
            </a:r>
            <a:r>
              <a:rPr lang="en-US" dirty="0"/>
              <a:t>can automate additional many body </a:t>
            </a:r>
            <a:r>
              <a:rPr lang="en-US" sz="1200" dirty="0"/>
              <a:t>potentials</a:t>
            </a:r>
            <a:r>
              <a:rPr lang="en-US" dirty="0"/>
              <a:t> distributed by LAMMPS or parametrized our own.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How about the machine learning interatomic potentials and coarse-grained model?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We may want to develop OPLS-AA force field or extend the existing united one.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Both force field parametrization and lattice dynamics calculation request DFT deployment and automation.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Lattice dynamics may want to cover thermal conductivity, density of states, and low dimensional materials.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Last but not the least, we should extend our application focused features.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For example, the reader classes should subclass the writer ones.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Polymer supports branching, ladder, and faster grow method.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We should support more properties such as dielectric constant, viscosity, elastic constant, solubility, and thermal conductivity.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A8B51A-AF34-8043-88BB-7DEBFD50DDA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75219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summarize:</a:t>
            </a:r>
          </a:p>
          <a:p>
            <a:r>
              <a:rPr lang="en-US" dirty="0"/>
              <a:t>We provide: simple and fast installation -- 9 min on a branch new machine by 2 clicks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Predictable Development Environment: standard POSIX syntax, consistent debug experience, smart resource allocation.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Well-Designed Architecture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: 239 classes vs only 12 standalone functions.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100% Coverage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: 1937 </a:t>
            </a:r>
            <a:r>
              <a:rPr lang="en-US" sz="1200" dirty="0"/>
              <a:t>unit tests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in 40s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Fast Amorphous Builder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: 20 min for 100 million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Ar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 atoms; 20h for 20,000 polyethylene chains at 0.5 g/cm</a:t>
            </a:r>
            <a:r>
              <a:rPr lang="en-US" sz="1200" baseline="30000" dirty="0">
                <a:solidFill>
                  <a:schemeClr val="bg1">
                    <a:lumMod val="50000"/>
                  </a:schemeClr>
                </a:solidFill>
              </a:rPr>
              <a:t>3</a:t>
            </a:r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Efficient Trajectory Analysis: it takes 2s for density, 6 min for RDF, 3 min for MSD, and 200 MB memory to analyze 25,000 trajectory frames.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Robust Relaxation Protocol for gas, liquid, and solid phases.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Various Properties including diffusion coefficient, energy hypersurface, and phonon dispersion.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Thank you for all your attendance, and I am ready for questions.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A8B51A-AF34-8043-88BB-7DEBFD50DDA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1283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Besides the standard POSIX shell scripts, external codebases are also included as submodules in addition to our </a:t>
            </a:r>
            <a:r>
              <a:rPr lang="en-US" dirty="0" err="1"/>
              <a:t>nemd</a:t>
            </a:r>
            <a:r>
              <a:rPr lang="en-US" dirty="0"/>
              <a:t> module.</a:t>
            </a:r>
          </a:p>
          <a:p>
            <a:r>
              <a:rPr lang="en-US" dirty="0"/>
              <a:t>The python drivers can be executed from command line, or automated as workflows.</a:t>
            </a:r>
          </a:p>
          <a:p>
            <a:r>
              <a:rPr lang="en-US" dirty="0" err="1"/>
              <a:t>Premake</a:t>
            </a:r>
            <a:r>
              <a:rPr lang="en-US" dirty="0"/>
              <a:t> sets the environmental variables.</a:t>
            </a:r>
          </a:p>
          <a:p>
            <a:r>
              <a:rPr lang="en-US" dirty="0"/>
              <a:t>Four types of tests are included: unit, integration, scientific, and performance.</a:t>
            </a:r>
          </a:p>
          <a:p>
            <a:r>
              <a:rPr lang="en-US" dirty="0"/>
              <a:t>Practice folder is for trial and error learning curve.</a:t>
            </a:r>
          </a:p>
          <a:p>
            <a:r>
              <a:rPr lang="en-US" dirty="0"/>
              <a:t>Doc directory contains roadmap and summary.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A8B51A-AF34-8043-88BB-7DEBFD50DDA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5514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code architecture consists of four layers.</a:t>
            </a:r>
          </a:p>
          <a:p>
            <a:r>
              <a:rPr lang="en-US" dirty="0"/>
              <a:t>The first 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layer includes system</a:t>
            </a:r>
            <a:r>
              <a:rPr lang="en-US" dirty="0"/>
              <a:t>, constant, job, and log.</a:t>
            </a:r>
          </a:p>
          <a:p>
            <a:r>
              <a:rPr lang="en-US" dirty="0"/>
              <a:t>The application focused layer holds force flied, structure, conformer search, polymer, MD post analysis, lattice dynamics, and </a:t>
            </a:r>
            <a:r>
              <a:rPr lang="en-US" dirty="0" err="1"/>
              <a:t>jobcontrol</a:t>
            </a:r>
            <a:r>
              <a:rPr lang="en-US" dirty="0"/>
              <a:t>.</a:t>
            </a:r>
          </a:p>
          <a:p>
            <a:r>
              <a:rPr lang="en-US" dirty="0"/>
              <a:t>Command-line scripts form the third layer, and the decentralized automation makes the fourth layer.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A8B51A-AF34-8043-88BB-7DEBFD50DDA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2369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Please ignore the overwhelming details, we will talk about a few examples.</a:t>
            </a:r>
          </a:p>
          <a:p>
            <a:r>
              <a:rPr lang="en-US" dirty="0"/>
              <a:t>Subclasses of </a:t>
            </a:r>
            <a:r>
              <a:rPr lang="en-US" dirty="0" err="1"/>
              <a:t>builtins</a:t>
            </a:r>
            <a:r>
              <a:rPr lang="en-US" dirty="0"/>
              <a:t> like list and dictionary belong to the first layer, sitting together with table, logger, and plotter.</a:t>
            </a:r>
          </a:p>
          <a:p>
            <a:r>
              <a:rPr lang="en-US" dirty="0"/>
              <a:t>In addition, the dependence tree helps us to avoid cyclic importing.</a:t>
            </a:r>
          </a:p>
          <a:p>
            <a:r>
              <a:rPr lang="en-US" dirty="0"/>
              <a:t>For example, atomic data imports conformer, molecule, structure, periodic boundary, dynamic force field, and simulation protocol.</a:t>
            </a:r>
          </a:p>
          <a:p>
            <a:r>
              <a:rPr lang="en-US" dirty="0"/>
              <a:t>Typer and assignment expand the force field to include OPLS.</a:t>
            </a:r>
          </a:p>
          <a:p>
            <a:r>
              <a:rPr lang="en-US" dirty="0"/>
              <a:t>Merging with distance cell, the coordinates further eliminate clashes.</a:t>
            </a:r>
          </a:p>
          <a:p>
            <a:r>
              <a:rPr lang="en-US" dirty="0"/>
              <a:t>Finally, long chains are easily built with the help of repeat unit.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A8B51A-AF34-8043-88BB-7DEBFD50DDA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9405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i="1" dirty="0" err="1"/>
              <a:t>premake</a:t>
            </a:r>
            <a:r>
              <a:rPr lang="en-US" dirty="0"/>
              <a:t> sets the environment in which source code instead of installation is used.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root directory is set as </a:t>
            </a:r>
            <a:r>
              <a:rPr lang="en-US" sz="1200" dirty="0"/>
              <a:t>NEMD_SRC, based on which any data or scripts can be located.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Module is importable by setting the PYTHONPATH.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Scripts are searchable by adding directories to the system PATH.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A8B51A-AF34-8043-88BB-7DEBFD50DDA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188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Unit tests ensure bug free by 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parameterizing functions and methods.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Integration tests guarantee behavior when scripts combine pieces.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Performance tests care about the </a:t>
            </a:r>
            <a:r>
              <a:rPr lang="en-US" sz="1200" dirty="0"/>
              <a:t>resource efficiency </a:t>
            </a:r>
            <a:r>
              <a:rPr lang="en-US" dirty="0"/>
              <a:t>when scaling up. </a:t>
            </a:r>
          </a:p>
          <a:p>
            <a:r>
              <a:rPr lang="en-US" dirty="0"/>
              <a:t>Scientific tests focus on physical meaning and </a:t>
            </a:r>
            <a:r>
              <a:rPr lang="en-US" sz="1200" dirty="0"/>
              <a:t>reproducibility.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A8B51A-AF34-8043-88BB-7DEBFD50DDA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1158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F0F25D-A23E-4E2D-F308-5821D856D6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666B69F-1E68-6633-928C-A970FFA8146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B8C3ECE-C349-54BB-88B1-CB632DDD20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nemd_test</a:t>
            </a:r>
            <a:r>
              <a:rPr lang="en-US" dirty="0"/>
              <a:t> without arguments runs all </a:t>
            </a:r>
            <a:r>
              <a:rPr lang="en-US" dirty="0" err="1"/>
              <a:t>unittests</a:t>
            </a:r>
            <a:r>
              <a:rPr lang="en-US" dirty="0"/>
              <a:t> in parallel.</a:t>
            </a:r>
          </a:p>
          <a:p>
            <a:r>
              <a:rPr lang="en-US" dirty="0"/>
              <a:t>It also runs specific tests filtered by markers.</a:t>
            </a:r>
          </a:p>
          <a:p>
            <a:r>
              <a:rPr lang="en-US" dirty="0"/>
              <a:t>We have almost 2 K </a:t>
            </a:r>
            <a:r>
              <a:rPr lang="en-US" dirty="0" err="1"/>
              <a:t>unittests</a:t>
            </a:r>
            <a:r>
              <a:rPr lang="en-US" dirty="0"/>
              <a:t> for module, more than one hundred for driver, and 43 for workflow.</a:t>
            </a:r>
          </a:p>
          <a:p>
            <a:r>
              <a:rPr lang="en-US" dirty="0"/>
              <a:t>On average, each </a:t>
            </a:r>
            <a:r>
              <a:rPr lang="en-US" dirty="0" err="1"/>
              <a:t>unitest</a:t>
            </a:r>
            <a:r>
              <a:rPr lang="en-US" dirty="0"/>
              <a:t> takes only 0.01 second.</a:t>
            </a:r>
          </a:p>
          <a:p>
            <a:r>
              <a:rPr lang="en-US" dirty="0" err="1"/>
              <a:t>Unittests</a:t>
            </a:r>
            <a:r>
              <a:rPr lang="en-US" dirty="0"/>
              <a:t> that last more than 3s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are marked as slow and disabled by default.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 K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unitests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sound a lot, but are they sufficient?</a:t>
            </a:r>
          </a:p>
          <a:p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nemd_cover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runs the coverage analysis and creates html report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achieved 100 % coverage for module, driver, and workflow excluding __main__, compiled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numba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platform-incompatible statements.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3DB290-8F75-3992-14A6-2350E4215B7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A8B51A-AF34-8043-88BB-7DEBFD50DDA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5669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358EA8-FCF2-7740-A3AB-B7CCA99EE2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31233B-0476-5043-BEF6-761B9C4071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565C91-3BE9-C443-97BD-D6277C1093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9230D-D256-FE47-99BF-6F642436F56E}" type="datetime1">
              <a:rPr lang="en-US" smtClean="0"/>
              <a:t>10/2/25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804123-55B1-4645-9464-1F9B4FF0BE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48A162-B81A-944D-99D9-11E39184C9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6927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2B9B72-A8A4-A74F-8E1E-3AC6EC296C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7454F5B-62DA-7542-966C-C08C53BC9B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88ABB0-D704-A54E-8299-92AC38ED59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AC849-5CEB-3846-9265-8D72BE481A70}" type="datetime1">
              <a:rPr lang="en-US" smtClean="0"/>
              <a:t>10/2/25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DB263C-A99F-544F-935E-91C65D0E74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BDF06A-9EED-284C-866A-F1E12F15A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0455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1A0D12E-01E0-A04F-A3F4-22D4E32BBB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CACDF6-BA3A-1044-A721-EA6F030EF2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B0E2C9-6B5C-FB49-9713-679C0BEC34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BBDEB-BEE0-FD44-AAFC-27969F9541FD}" type="datetime1">
              <a:rPr lang="en-US" smtClean="0"/>
              <a:t>10/2/25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01C65A-6A18-2740-A284-DAD25FD93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42885B-7257-664D-9FD5-B0446B1E82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905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C21E8-C2DE-104D-967E-CA0FF618AF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C95DD7-6ACC-D344-8D6A-081DE67170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04B349-4F0D-894E-AD9E-C8D1B39C63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2860A-5855-1941-A1E0-F1AE52EC854D}" type="datetime1">
              <a:rPr lang="en-US" smtClean="0"/>
              <a:t>10/2/25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3BD305-3291-0847-87F8-146BCC35F3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3E3FFB-1CEF-CD45-AEDB-14C6888A2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4394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F788FB-E1C6-0948-B7D6-4005A12876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F326CB-A93C-A748-AE55-3A84F493F0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19B757-0A54-3443-84C0-65873E3F37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74B4C-42F5-E24E-B25F-613EC7F4AF0D}" type="datetime1">
              <a:rPr lang="en-US" smtClean="0"/>
              <a:t>10/2/25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F777A8-B390-AD43-9316-7F20F4D954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D1D6B4-256C-1948-BCFC-7594033D5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6557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6FBB5-B722-3A46-A14A-A723649FD2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A5A430-6CC3-0240-B917-1B5E9A0537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A6E127-F6D6-6E47-992D-AAB4113943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54EC72-74E5-4842-B10B-E46F917825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BCD20-0178-0C41-9D8E-10FA267A6CCC}" type="datetime1">
              <a:rPr lang="en-US" smtClean="0"/>
              <a:t>10/2/25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28DF8D-02EF-184D-ABFF-13191F79D8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2331F1-86F5-D941-89D8-0D3AC6402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4213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FFC86-2AE9-1B4C-919A-EAB194055D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35F746-6C3E-9C4F-8AAE-6A474D0554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AF0EE7-6F44-F448-9A20-041EDD3CD0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AFB6FDB-DF0E-A54B-A3A5-FBFE9BAD66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B128D6A-E2F4-F44B-8FA0-9424742E26D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440A058-F234-D841-83EC-56812E3E09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58456-60EB-6840-BCEB-E4C2678C039E}" type="datetime1">
              <a:rPr lang="en-US" smtClean="0"/>
              <a:t>10/2/25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6FC077F-7055-D04B-802C-EB03F517C8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4350B2-AC98-ED44-AA30-4A41C43EB9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26026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BA2B0-F6B9-554F-8BFB-4F0D99D01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36AC341-6D23-9A4E-AB3D-E9FFD1A67C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FCD94-1F0D-3948-A9F0-DB82F9AAC2D3}" type="datetime1">
              <a:rPr lang="en-US" smtClean="0"/>
              <a:t>10/2/25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04147E-0023-1E48-9B46-83053DAE99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B722CF-E5B4-E74B-A7B0-12F7823BB8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7425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13B2DC2-5A2E-A24E-B7D1-FF883CF7FA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692FAC-AC21-0848-AC27-426B7BF29104}" type="datetime1">
              <a:rPr lang="en-US" smtClean="0"/>
              <a:t>10/2/25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7CB29CE-4228-BD4C-A420-70C257145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114DD2-3E82-1246-9760-3AF41CF049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1049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4B8CA2-68C1-F142-900B-17AAC3135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70681-4878-1F46-A6A1-53C6FDF4DD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80CD99-B40B-E640-93ED-B452D6C405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276116-6773-1444-A31A-CE340D5A89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FF56F3-8608-FF4D-9C26-AE6D473095CB}" type="datetime1">
              <a:rPr lang="en-US" smtClean="0"/>
              <a:t>10/2/25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31B01F-24FF-B744-B660-8655E56D1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7755F5-5A75-8F4C-9F3C-F3E9E8B27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94025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E653F8-D055-1D48-8974-B59CF2267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0E7EB70-418E-DD41-A6E4-57C3E92756E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2DE1C0-806E-8A48-B3AF-560DCDAC2B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043B28-10B3-E44C-8EEA-5E6F442493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CC49A9-C646-2345-B4A7-439457175566}" type="datetime1">
              <a:rPr lang="en-US" smtClean="0"/>
              <a:t>10/2/25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838D99-521A-0744-BCD1-2621000333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B5FDE6-E6EC-1B48-AA21-895D7DDF61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318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DDFA117-430A-0842-BF0A-806ADCCD51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341114-5B51-D64E-B2F6-6CC36C6DE9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DEEF16-25A2-F34D-BACC-65FA6AAC2F8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16C8CC-C3CD-B94B-94D6-0913487DB5E5}" type="datetime1">
              <a:rPr lang="en-US" smtClean="0"/>
              <a:t>10/2/25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1A32EF-278E-4D4D-A7AB-20D488CC47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F59C42-B5B3-6B46-936D-A9D1A4A044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79FC58-3559-EC47-B32E-5EF128B065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0951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30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34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svg"/><Relationship Id="rId5" Type="http://schemas.openxmlformats.org/officeDocument/2006/relationships/image" Target="../media/image39.png"/><Relationship Id="rId4" Type="http://schemas.openxmlformats.org/officeDocument/2006/relationships/image" Target="../media/image38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svg"/><Relationship Id="rId5" Type="http://schemas.openxmlformats.org/officeDocument/2006/relationships/image" Target="../media/image43.png"/><Relationship Id="rId4" Type="http://schemas.openxmlformats.org/officeDocument/2006/relationships/image" Target="../media/image42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svg"/><Relationship Id="rId5" Type="http://schemas.openxmlformats.org/officeDocument/2006/relationships/image" Target="../media/image47.png"/><Relationship Id="rId4" Type="http://schemas.openxmlformats.org/officeDocument/2006/relationships/image" Target="../media/image46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svg"/><Relationship Id="rId5" Type="http://schemas.openxmlformats.org/officeDocument/2006/relationships/image" Target="../media/image52.png"/><Relationship Id="rId4" Type="http://schemas.openxmlformats.org/officeDocument/2006/relationships/image" Target="../media/image51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svg"/><Relationship Id="rId5" Type="http://schemas.openxmlformats.org/officeDocument/2006/relationships/image" Target="../media/image57.png"/><Relationship Id="rId4" Type="http://schemas.openxmlformats.org/officeDocument/2006/relationships/image" Target="../media/image56.sv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svg"/><Relationship Id="rId5" Type="http://schemas.openxmlformats.org/officeDocument/2006/relationships/image" Target="../media/image61.png"/><Relationship Id="rId4" Type="http://schemas.openxmlformats.org/officeDocument/2006/relationships/image" Target="../media/image60.sv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svg"/><Relationship Id="rId5" Type="http://schemas.openxmlformats.org/officeDocument/2006/relationships/image" Target="../media/image67.png"/><Relationship Id="rId4" Type="http://schemas.openxmlformats.org/officeDocument/2006/relationships/image" Target="../media/image66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svg"/><Relationship Id="rId5" Type="http://schemas.openxmlformats.org/officeDocument/2006/relationships/image" Target="../media/image73.png"/><Relationship Id="rId4" Type="http://schemas.openxmlformats.org/officeDocument/2006/relationships/image" Target="../media/image72.sv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2D603-8601-914F-B530-0182C8206A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81691"/>
            <a:ext cx="9144000" cy="2387600"/>
          </a:xfrm>
        </p:spPr>
        <p:txBody>
          <a:bodyPr>
            <a:normAutofit/>
          </a:bodyPr>
          <a:lstStyle/>
          <a:p>
            <a:r>
              <a:rPr lang="en-US" dirty="0"/>
              <a:t>Molecular Simulation Toolkit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D95FD3-E679-D541-8417-A00AC40FC2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461366"/>
            <a:ext cx="9144000" cy="1655762"/>
          </a:xfrm>
        </p:spPr>
        <p:txBody>
          <a:bodyPr>
            <a:normAutofit lnSpcReduction="10000"/>
          </a:bodyPr>
          <a:lstStyle/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/zhteg4pvt/</a:t>
            </a:r>
            <a:r>
              <a:rPr lang="en-US" dirty="0" err="1"/>
              <a:t>nemd</a:t>
            </a:r>
            <a:r>
              <a:rPr lang="en-US" dirty="0"/>
              <a:t>/</a:t>
            </a:r>
          </a:p>
          <a:p>
            <a:r>
              <a:rPr lang="en-US" dirty="0"/>
              <a:t>Main Contributor: Teng Zhang</a:t>
            </a:r>
          </a:p>
          <a:p>
            <a:r>
              <a:rPr lang="en-US" dirty="0"/>
              <a:t>Email: zhteg4@gmail.com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C92B7D-AF88-FE97-F8F3-696A7F8F3D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0494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90AB48-4D0B-7282-1FF0-0E7F730437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93CF70-0072-42F8-CA2A-26EFF1100D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65081"/>
            <a:ext cx="7052734" cy="1325563"/>
          </a:xfrm>
        </p:spPr>
        <p:txBody>
          <a:bodyPr/>
          <a:lstStyle/>
          <a:p>
            <a:r>
              <a:rPr lang="en-US" dirty="0" err="1"/>
              <a:t>test_workflow.py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529FC4E-A5C6-5829-9B82-9B625439D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10</a:t>
            </a:fld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FDE4EC0-08D4-966E-FA72-011021835E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1666796"/>
              </p:ext>
            </p:extLst>
          </p:nvPr>
        </p:nvGraphicFramePr>
        <p:xfrm>
          <a:off x="1768836" y="1407616"/>
          <a:ext cx="8566880" cy="478536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3492188">
                  <a:extLst>
                    <a:ext uri="{9D8B030D-6E8A-4147-A177-3AD203B41FA5}">
                      <a16:colId xmlns:a16="http://schemas.microsoft.com/office/drawing/2014/main" val="746965002"/>
                    </a:ext>
                  </a:extLst>
                </a:gridCol>
                <a:gridCol w="5074692">
                  <a:extLst>
                    <a:ext uri="{9D8B030D-6E8A-4147-A177-3AD203B41FA5}">
                      <a16:colId xmlns:a16="http://schemas.microsoft.com/office/drawing/2014/main" val="295673291"/>
                    </a:ext>
                  </a:extLst>
                </a:gridCol>
              </a:tblGrid>
              <a:tr h="21022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effectLst/>
                        </a:rPr>
                        <a:t>Supported arguments</a:t>
                      </a:r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5691384"/>
                  </a:ext>
                </a:extLst>
              </a:tr>
              <a:tr h="420449"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</a:rPr>
                        <a:t>-name {</a:t>
                      </a:r>
                      <a:r>
                        <a:rPr lang="en-US" sz="1400" kern="1200" dirty="0" err="1">
                          <a:solidFill>
                            <a:schemeClr val="accent6"/>
                          </a:solidFill>
                          <a:effectLst/>
                        </a:rPr>
                        <a:t>integration</a:t>
                      </a:r>
                      <a:r>
                        <a:rPr lang="en-US" sz="1400" kern="1200" dirty="0" err="1">
                          <a:solidFill>
                            <a:schemeClr val="tx1"/>
                          </a:solidFill>
                          <a:effectLst/>
                        </a:rPr>
                        <a:t>,</a:t>
                      </a:r>
                      <a:r>
                        <a:rPr lang="en-US" sz="1400" kern="1200" dirty="0" err="1">
                          <a:solidFill>
                            <a:schemeClr val="accent1"/>
                          </a:solidFill>
                          <a:effectLst/>
                        </a:rPr>
                        <a:t>performance</a:t>
                      </a:r>
                      <a:r>
                        <a:rPr lang="en-US" sz="1400" kern="1200" dirty="0" err="1">
                          <a:solidFill>
                            <a:schemeClr val="tx1"/>
                          </a:solidFill>
                          <a:effectLst/>
                        </a:rPr>
                        <a:t>,</a:t>
                      </a:r>
                      <a:r>
                        <a:rPr lang="en-US" sz="1400" kern="1200" dirty="0" err="1">
                          <a:solidFill>
                            <a:schemeClr val="accent2"/>
                          </a:solidFill>
                          <a:effectLst/>
                        </a:rPr>
                        <a:t>scientific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</a:rPr>
                        <a:t>}</a:t>
                      </a:r>
                      <a:endParaRPr lang="en-US" sz="14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accent6"/>
                          </a:solidFill>
                          <a:effectLst/>
                        </a:rPr>
                        <a:t>integration: reproducibility</a:t>
                      </a:r>
                      <a:endParaRPr lang="en-US" sz="1400" kern="12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accent1"/>
                          </a:solidFill>
                          <a:effectLst/>
                        </a:rPr>
                        <a:t>performance: resource efficiency</a:t>
                      </a:r>
                      <a:endParaRPr lang="en-US" sz="1400" kern="12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accent2"/>
                          </a:solidFill>
                          <a:effectLst/>
                        </a:rPr>
                        <a:t>scientific: physical meaning</a:t>
                      </a:r>
                      <a:endParaRPr lang="en-US" sz="1400" kern="1200" dirty="0">
                        <a:solidFill>
                          <a:schemeClr val="accent2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7890681"/>
                  </a:ext>
                </a:extLst>
              </a:tr>
              <a:tr h="17518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</a:rPr>
                        <a:t>ID</a:t>
                      </a:r>
                      <a:endParaRPr lang="en-US" sz="14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</a:rPr>
                        <a:t>Select the tests by ids</a:t>
                      </a:r>
                      <a:endParaRPr lang="en-US" sz="14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0858068"/>
                  </a:ext>
                </a:extLst>
              </a:tr>
              <a:tr h="17518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</a:rPr>
                        <a:t>-</a:t>
                      </a:r>
                      <a:r>
                        <a:rPr lang="en-US" sz="1400" kern="1200" dirty="0" err="1">
                          <a:solidFill>
                            <a:schemeClr val="tx1"/>
                          </a:solidFill>
                          <a:effectLst/>
                        </a:rPr>
                        <a:t>dirname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</a:rPr>
                        <a:t> DIRNAME</a:t>
                      </a:r>
                      <a:endParaRPr lang="en-US" sz="14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</a:rPr>
                        <a:t>Search test(s) under this directory</a:t>
                      </a:r>
                      <a:endParaRPr lang="en-US" sz="14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1223070"/>
                  </a:ext>
                </a:extLst>
              </a:tr>
              <a:tr h="17518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</a:rPr>
                        <a:t>-label LABEL [LABEL ...]</a:t>
                      </a:r>
                      <a:endParaRPr lang="en-US" sz="14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i="0" kern="1200" dirty="0">
                          <a:solidFill>
                            <a:schemeClr val="tx1"/>
                          </a:solidFill>
                          <a:effectLst/>
                        </a:rPr>
                        <a:t>Select tests marked with the given names</a:t>
                      </a:r>
                      <a:endParaRPr lang="en-US" sz="1400" b="1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12955"/>
                  </a:ext>
                </a:extLst>
              </a:tr>
              <a:tr h="17518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</a:rPr>
                        <a:t>-slow SECOND</a:t>
                      </a:r>
                      <a:endParaRPr lang="en-US" sz="14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Skip (sub)jobs slower than this criteria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2525047"/>
                  </a:ext>
                </a:extLst>
              </a:tr>
              <a:tr h="42044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</a:rPr>
                        <a:t>-task {</a:t>
                      </a:r>
                      <a:r>
                        <a:rPr lang="en-US" sz="1400" kern="1200" dirty="0" err="1">
                          <a:solidFill>
                            <a:schemeClr val="tx1"/>
                          </a:solidFill>
                          <a:effectLst/>
                        </a:rPr>
                        <a:t>cmd,check,tag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</a:rPr>
                        <a:t>}</a:t>
                      </a:r>
                      <a:endParaRPr lang="en-US" sz="14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err="1">
                          <a:solidFill>
                            <a:schemeClr val="tx1"/>
                          </a:solidFill>
                          <a:effectLst/>
                        </a:rPr>
                        <a:t>cmd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</a:rPr>
                        <a:t>: run the commands in the </a:t>
                      </a:r>
                      <a:r>
                        <a:rPr lang="en-US" sz="1400" kern="1200" dirty="0" err="1">
                          <a:solidFill>
                            <a:schemeClr val="tx1"/>
                          </a:solidFill>
                          <a:effectLst/>
                        </a:rPr>
                        <a:t>cmd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</a:rPr>
                        <a:t> file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</a:rPr>
                        <a:t>check: check &amp; collect the results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</a:rPr>
                        <a:t>tag: update the tag file (e.g., time, name)</a:t>
                      </a:r>
                      <a:endParaRPr lang="en-US" sz="14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7666738"/>
                  </a:ext>
                </a:extLst>
              </a:tr>
              <a:tr h="2978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</a:rPr>
                        <a:t>-</a:t>
                      </a:r>
                      <a:r>
                        <a:rPr lang="en-US" sz="1400" kern="1200" dirty="0" err="1">
                          <a:solidFill>
                            <a:schemeClr val="tx1"/>
                          </a:solidFill>
                          <a:effectLst/>
                        </a:rPr>
                        <a:t>jtype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</a:rPr>
                        <a:t> {</a:t>
                      </a:r>
                      <a:r>
                        <a:rPr lang="en-US" sz="1400" kern="1200" dirty="0" err="1">
                          <a:solidFill>
                            <a:schemeClr val="tx1"/>
                          </a:solidFill>
                          <a:effectLst/>
                        </a:rPr>
                        <a:t>task,aggregator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</a:rPr>
                        <a:t>}</a:t>
                      </a:r>
                      <a:endParaRPr lang="en-US" sz="14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</a:rPr>
                        <a:t>task: run tasks and register outputs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</a:rPr>
                        <a:t>aggregator: collect results</a:t>
                      </a:r>
                      <a:endParaRPr lang="en-US" sz="14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8033399"/>
                  </a:ext>
                </a:extLst>
              </a:tr>
              <a:tr h="2978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</a:rPr>
                        <a:t>-CPU INT [INT ...]</a:t>
                      </a:r>
                      <a:endParaRPr lang="en-US" sz="14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</a:rPr>
                        <a:t>Total number of CPUs [the CPUs for one task (1 by default)]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8141949"/>
                  </a:ext>
                </a:extLst>
              </a:tr>
              <a:tr h="17518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</a:rPr>
                        <a:t>-screen {</a:t>
                      </a:r>
                      <a:r>
                        <a:rPr lang="en-US" sz="1400" kern="1200" dirty="0" err="1">
                          <a:solidFill>
                            <a:schemeClr val="tx1"/>
                          </a:solidFill>
                          <a:effectLst/>
                        </a:rPr>
                        <a:t>off,serial,parallel,job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</a:rPr>
                        <a:t>}</a:t>
                      </a:r>
                      <a:endParaRPr lang="en-US" sz="14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</a:rPr>
                        <a:t>Print the serialization, parallelization, and job details</a:t>
                      </a:r>
                      <a:endParaRPr lang="en-US" sz="14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0231954"/>
                  </a:ext>
                </a:extLst>
              </a:tr>
              <a:tr h="30156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</a:rPr>
                        <a:t>-DEBUG [{</a:t>
                      </a:r>
                      <a:r>
                        <a:rPr lang="en-US" sz="1400" kern="1200" dirty="0" err="1">
                          <a:solidFill>
                            <a:schemeClr val="tx1"/>
                          </a:solidFill>
                          <a:effectLst/>
                        </a:rPr>
                        <a:t>True,False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</a:rPr>
                        <a:t>}]</a:t>
                      </a:r>
                      <a:endParaRPr lang="en-US" sz="14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solidFill>
                            <a:schemeClr val="tx1"/>
                          </a:solidFill>
                          <a:effectLst/>
                        </a:rPr>
                        <a:t>Enable or disable </a:t>
                      </a:r>
                      <a:r>
                        <a:rPr lang="en-US" sz="14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(sub)job debug mode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0284571"/>
                  </a:ext>
                </a:extLst>
              </a:tr>
              <a:tr h="17518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-copy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Copy original test data into the working directory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60770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197957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74E11-7BE3-0048-94D8-35CDD799A5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5081"/>
            <a:ext cx="4298004" cy="1325563"/>
          </a:xfrm>
        </p:spPr>
        <p:txBody>
          <a:bodyPr/>
          <a:lstStyle/>
          <a:p>
            <a:r>
              <a:rPr lang="en-US" dirty="0"/>
              <a:t>Integration Test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6D2B87E6-6F62-754F-B76D-621DDC49B4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7205609"/>
              </p:ext>
            </p:extLst>
          </p:nvPr>
        </p:nvGraphicFramePr>
        <p:xfrm>
          <a:off x="657189" y="1181275"/>
          <a:ext cx="5268686" cy="152705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884324">
                  <a:extLst>
                    <a:ext uri="{9D8B030D-6E8A-4147-A177-3AD203B41FA5}">
                      <a16:colId xmlns:a16="http://schemas.microsoft.com/office/drawing/2014/main" val="1700155147"/>
                    </a:ext>
                  </a:extLst>
                </a:gridCol>
                <a:gridCol w="4384362">
                  <a:extLst>
                    <a:ext uri="{9D8B030D-6E8A-4147-A177-3AD203B41FA5}">
                      <a16:colId xmlns:a16="http://schemas.microsoft.com/office/drawing/2014/main" val="4090573760"/>
                    </a:ext>
                  </a:extLst>
                </a:gridCol>
              </a:tblGrid>
              <a:tr h="305410">
                <a:tc>
                  <a:txBody>
                    <a:bodyPr/>
                    <a:lstStyle/>
                    <a:p>
                      <a:r>
                        <a:rPr lang="en-US" sz="1400" b="0" kern="1200" dirty="0">
                          <a:effectLst/>
                        </a:rPr>
                        <a:t>file</a:t>
                      </a:r>
                      <a:endParaRPr lang="en-US" sz="14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2708201"/>
                  </a:ext>
                </a:extLst>
              </a:tr>
              <a:tr h="30541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kern="1200" dirty="0" err="1">
                          <a:solidFill>
                            <a:srgbClr val="7030A0"/>
                          </a:solidFill>
                          <a:effectLst/>
                        </a:rPr>
                        <a:t>cmd</a:t>
                      </a:r>
                      <a:endParaRPr lang="en-US" sz="1400" b="0" kern="1200" dirty="0">
                        <a:solidFill>
                          <a:srgbClr val="7030A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kern="1200" dirty="0">
                          <a:solidFill>
                            <a:srgbClr val="7030A0"/>
                          </a:solidFill>
                          <a:effectLst/>
                        </a:rPr>
                        <a:t>Run drivers and workflows (shell command)</a:t>
                      </a:r>
                      <a:endParaRPr lang="en-US" sz="1400" b="0" kern="1200" dirty="0">
                        <a:solidFill>
                          <a:srgbClr val="7030A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4436560"/>
                  </a:ext>
                </a:extLst>
              </a:tr>
              <a:tr h="30541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accent6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param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accent6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Parametrize one command into multiples (shell syntax)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8676777"/>
                  </a:ext>
                </a:extLst>
              </a:tr>
              <a:tr h="30541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accent1"/>
                          </a:solidFill>
                          <a:effectLst/>
                        </a:rPr>
                        <a:t>tag</a:t>
                      </a:r>
                      <a:endParaRPr lang="en-US" sz="1400" kern="1200" dirty="0">
                        <a:solidFill>
                          <a:schemeClr val="accen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Select test by name and </a:t>
                      </a:r>
                      <a:r>
                        <a:rPr lang="en-US" sz="1400" kern="1200" dirty="0">
                          <a:solidFill>
                            <a:schemeClr val="accent1"/>
                          </a:solidFill>
                          <a:effectLst/>
                        </a:rPr>
                        <a:t>time </a:t>
                      </a:r>
                      <a:r>
                        <a:rPr lang="en-US" sz="1400" kern="1200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(shell syntax</a:t>
                      </a:r>
                      <a:r>
                        <a:rPr lang="en-US" sz="1400" kern="1200" dirty="0">
                          <a:solidFill>
                            <a:schemeClr val="accent1"/>
                          </a:solidFill>
                          <a:effectLst/>
                        </a:rPr>
                        <a:t>)</a:t>
                      </a:r>
                      <a:endParaRPr lang="en-US" sz="1400" kern="1200" dirty="0">
                        <a:solidFill>
                          <a:schemeClr val="accen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080614"/>
                  </a:ext>
                </a:extLst>
              </a:tr>
              <a:tr h="305410"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accent2"/>
                          </a:solidFill>
                          <a:effectLst/>
                        </a:rPr>
                        <a:t>check</a:t>
                      </a:r>
                      <a:endParaRPr lang="en-US" sz="1400" kern="1200" dirty="0">
                        <a:solidFill>
                          <a:schemeClr val="accent2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accent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Check the results against expectations (shell command)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567960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86607B0D-9816-0842-8455-A2FFD625CB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0586283"/>
              </p:ext>
            </p:extLst>
          </p:nvPr>
        </p:nvGraphicFramePr>
        <p:xfrm>
          <a:off x="6318195" y="2622731"/>
          <a:ext cx="5268685" cy="960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8629">
                  <a:extLst>
                    <a:ext uri="{9D8B030D-6E8A-4147-A177-3AD203B41FA5}">
                      <a16:colId xmlns:a16="http://schemas.microsoft.com/office/drawing/2014/main" val="3737494183"/>
                    </a:ext>
                  </a:extLst>
                </a:gridCol>
                <a:gridCol w="4120056">
                  <a:extLst>
                    <a:ext uri="{9D8B030D-6E8A-4147-A177-3AD203B41FA5}">
                      <a16:colId xmlns:a16="http://schemas.microsoft.com/office/drawing/2014/main" val="2798767956"/>
                    </a:ext>
                  </a:extLst>
                </a:gridCol>
              </a:tblGrid>
              <a:tr h="320040"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Tag Key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0088413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label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script name (-NAME in the .log)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1772280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slow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time cost on execution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8791699"/>
                  </a:ext>
                </a:extLst>
              </a:tr>
            </a:tbl>
          </a:graphicData>
        </a:graphic>
      </p:graphicFrame>
      <p:sp>
        <p:nvSpPr>
          <p:cNvPr id="14" name="Rectangle 13">
            <a:extLst>
              <a:ext uri="{FF2B5EF4-FFF2-40B4-BE49-F238E27FC236}">
                <a16:creationId xmlns:a16="http://schemas.microsoft.com/office/drawing/2014/main" id="{0B77A13E-679A-C04C-9081-AA8837EE12E7}"/>
              </a:ext>
            </a:extLst>
          </p:cNvPr>
          <p:cNvSpPr/>
          <p:nvPr/>
        </p:nvSpPr>
        <p:spPr>
          <a:xfrm>
            <a:off x="635100" y="2786960"/>
            <a:ext cx="5575200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00" i="1" dirty="0"/>
              <a:t>cd test/integration/0049; head </a:t>
            </a:r>
            <a:r>
              <a:rPr lang="en-US" sz="1300" i="1" dirty="0" err="1"/>
              <a:t>cmd</a:t>
            </a:r>
            <a:r>
              <a:rPr lang="en-US" sz="1300" i="1" dirty="0"/>
              <a:t> param check tag</a:t>
            </a:r>
          </a:p>
          <a:p>
            <a:endParaRPr lang="en-US" sz="1300" dirty="0"/>
          </a:p>
          <a:p>
            <a:r>
              <a:rPr lang="en-US" sz="1300" dirty="0"/>
              <a:t>==&gt; </a:t>
            </a:r>
            <a:r>
              <a:rPr lang="en-US" sz="1300" dirty="0" err="1"/>
              <a:t>cmd</a:t>
            </a:r>
            <a:r>
              <a:rPr lang="en-US" sz="1300" dirty="0"/>
              <a:t> &lt;==</a:t>
            </a:r>
          </a:p>
          <a:p>
            <a:r>
              <a:rPr lang="en-US" sz="1300" dirty="0"/>
              <a:t># Performance: [</a:t>
            </a:r>
            <a:r>
              <a:rPr lang="en-US" sz="1300" dirty="0" err="1"/>
              <a:t>Ar</a:t>
            </a:r>
            <a:r>
              <a:rPr lang="en-US" sz="1300" dirty="0"/>
              <a:t>] Amorphous Builder</a:t>
            </a:r>
          </a:p>
          <a:p>
            <a:r>
              <a:rPr lang="en-US" sz="1300" i="1" dirty="0" err="1">
                <a:solidFill>
                  <a:srgbClr val="7030A0"/>
                </a:solidFill>
              </a:rPr>
              <a:t>nemd_run</a:t>
            </a:r>
            <a:r>
              <a:rPr lang="en-US" sz="1300" i="1" dirty="0">
                <a:solidFill>
                  <a:srgbClr val="7030A0"/>
                </a:solidFill>
              </a:rPr>
              <a:t> </a:t>
            </a:r>
            <a:r>
              <a:rPr lang="en-US" sz="1300" i="1" dirty="0" err="1">
                <a:solidFill>
                  <a:srgbClr val="7030A0"/>
                </a:solidFill>
              </a:rPr>
              <a:t>amorp_bldr_driver.py</a:t>
            </a:r>
            <a:r>
              <a:rPr lang="en-US" sz="1300" i="1" dirty="0">
                <a:solidFill>
                  <a:srgbClr val="7030A0"/>
                </a:solidFill>
              </a:rPr>
              <a:t> [</a:t>
            </a:r>
            <a:r>
              <a:rPr lang="en-US" sz="1300" i="1" dirty="0" err="1">
                <a:solidFill>
                  <a:srgbClr val="7030A0"/>
                </a:solidFill>
              </a:rPr>
              <a:t>Ar</a:t>
            </a:r>
            <a:r>
              <a:rPr lang="en-US" sz="1300" i="1" dirty="0">
                <a:solidFill>
                  <a:srgbClr val="7030A0"/>
                </a:solidFill>
              </a:rPr>
              <a:t>] -method grid -</a:t>
            </a:r>
            <a:r>
              <a:rPr lang="en-US" sz="1300" i="1" dirty="0" err="1">
                <a:solidFill>
                  <a:srgbClr val="7030A0"/>
                </a:solidFill>
              </a:rPr>
              <a:t>mol_num</a:t>
            </a:r>
            <a:r>
              <a:rPr lang="en-US" sz="1300" i="1" dirty="0">
                <a:solidFill>
                  <a:srgbClr val="7030A0"/>
                </a:solidFill>
              </a:rPr>
              <a:t> $param -seed 1</a:t>
            </a:r>
          </a:p>
          <a:p>
            <a:endParaRPr lang="en-US" sz="1300" dirty="0"/>
          </a:p>
          <a:p>
            <a:r>
              <a:rPr lang="en-US" sz="1300" dirty="0"/>
              <a:t>==&gt; param &lt;==</a:t>
            </a:r>
          </a:p>
          <a:p>
            <a:r>
              <a:rPr lang="en-US" sz="1300" dirty="0"/>
              <a:t># Number of Molecules</a:t>
            </a:r>
          </a:p>
          <a:p>
            <a:r>
              <a:rPr lang="en-US" sz="1300" dirty="0">
                <a:solidFill>
                  <a:srgbClr val="00B050"/>
                </a:solidFill>
              </a:rPr>
              <a:t>100</a:t>
            </a:r>
          </a:p>
          <a:p>
            <a:r>
              <a:rPr lang="en-US" sz="1300" dirty="0">
                <a:solidFill>
                  <a:srgbClr val="00B050"/>
                </a:solidFill>
              </a:rPr>
              <a:t>50000</a:t>
            </a:r>
          </a:p>
          <a:p>
            <a:endParaRPr lang="en-US" sz="1300" dirty="0"/>
          </a:p>
          <a:p>
            <a:r>
              <a:rPr lang="en-US" sz="1300" dirty="0"/>
              <a:t>==&gt; tag &lt;==</a:t>
            </a:r>
          </a:p>
          <a:p>
            <a:r>
              <a:rPr lang="en-US" sz="1300" dirty="0">
                <a:solidFill>
                  <a:srgbClr val="0070C0"/>
                </a:solidFill>
              </a:rPr>
              <a:t>label </a:t>
            </a:r>
            <a:r>
              <a:rPr lang="en-US" sz="1300" dirty="0" err="1">
                <a:solidFill>
                  <a:srgbClr val="0070C0"/>
                </a:solidFill>
              </a:rPr>
              <a:t>number_of_molecules</a:t>
            </a:r>
            <a:endParaRPr lang="en-US" sz="1300" dirty="0">
              <a:solidFill>
                <a:srgbClr val="0070C0"/>
              </a:solidFill>
            </a:endParaRPr>
          </a:p>
          <a:p>
            <a:r>
              <a:rPr lang="en-US" sz="1300" dirty="0">
                <a:solidFill>
                  <a:srgbClr val="0070C0"/>
                </a:solidFill>
              </a:rPr>
              <a:t>slow 100.0 00:00:04 50000.0 00:00:05</a:t>
            </a:r>
          </a:p>
          <a:p>
            <a:endParaRPr lang="en-US" sz="1300" dirty="0"/>
          </a:p>
          <a:p>
            <a:r>
              <a:rPr lang="en-US" sz="1300" dirty="0"/>
              <a:t>==&gt; check &lt;==</a:t>
            </a:r>
          </a:p>
          <a:p>
            <a:r>
              <a:rPr lang="en-US" sz="1300" i="1" dirty="0" err="1">
                <a:solidFill>
                  <a:schemeClr val="accent2">
                    <a:lumMod val="75000"/>
                  </a:schemeClr>
                </a:solidFill>
              </a:rPr>
              <a:t>nemd_check</a:t>
            </a:r>
            <a:r>
              <a:rPr lang="en-US" sz="1300" i="1" dirty="0">
                <a:solidFill>
                  <a:schemeClr val="accent2">
                    <a:lumMod val="75000"/>
                  </a:schemeClr>
                </a:solidFill>
              </a:rPr>
              <a:t> collect </a:t>
            </a:r>
            <a:r>
              <a:rPr lang="en-US" sz="1300" i="1" dirty="0" err="1">
                <a:solidFill>
                  <a:schemeClr val="accent2">
                    <a:lumMod val="75000"/>
                  </a:schemeClr>
                </a:solidFill>
              </a:rPr>
              <a:t>task_time</a:t>
            </a:r>
            <a:r>
              <a:rPr lang="en-US" sz="1300" i="1" dirty="0">
                <a:solidFill>
                  <a:schemeClr val="accent2">
                    <a:lumMod val="75000"/>
                  </a:schemeClr>
                </a:solidFill>
              </a:rPr>
              <a:t> memory</a:t>
            </a:r>
          </a:p>
          <a:p>
            <a:r>
              <a:rPr lang="en-US" sz="1300" i="1" dirty="0" err="1">
                <a:solidFill>
                  <a:schemeClr val="accent2">
                    <a:lumMod val="75000"/>
                  </a:schemeClr>
                </a:solidFill>
              </a:rPr>
              <a:t>nemd_check</a:t>
            </a:r>
            <a:r>
              <a:rPr lang="en-US" sz="1300" i="1" dirty="0">
                <a:solidFill>
                  <a:schemeClr val="accent2">
                    <a:lumMod val="75000"/>
                  </a:schemeClr>
                </a:solidFill>
              </a:rPr>
              <a:t> exist </a:t>
            </a:r>
            <a:r>
              <a:rPr lang="en-US" sz="1300" i="1" dirty="0" err="1">
                <a:solidFill>
                  <a:schemeClr val="accent2">
                    <a:lumMod val="75000"/>
                  </a:schemeClr>
                </a:solidFill>
              </a:rPr>
              <a:t>collect.csv</a:t>
            </a:r>
            <a:r>
              <a:rPr lang="en-US" sz="1300" i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sz="1300" i="1" dirty="0" err="1">
                <a:solidFill>
                  <a:schemeClr val="accent2">
                    <a:lumMod val="75000"/>
                  </a:schemeClr>
                </a:solidFill>
              </a:rPr>
              <a:t>collect.svg</a:t>
            </a:r>
            <a:endParaRPr lang="en-US" sz="1300" i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208E74-6968-1DAB-A24A-74B381B34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11</a:t>
            </a:fld>
            <a:endParaRPr lang="en-US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C558F6A7-91EB-E76A-567D-E82C4400A2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39556" y="4533076"/>
            <a:ext cx="2656444" cy="1997481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742EA61-0251-DC8E-9AE6-5DBF3CD1916B}"/>
              </a:ext>
            </a:extLst>
          </p:cNvPr>
          <p:cNvCxnSpPr>
            <a:cxnSpLocks/>
          </p:cNvCxnSpPr>
          <p:nvPr/>
        </p:nvCxnSpPr>
        <p:spPr>
          <a:xfrm>
            <a:off x="3439556" y="6102483"/>
            <a:ext cx="14258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042E843-D904-AB43-5F04-9DFD600227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2134365"/>
              </p:ext>
            </p:extLst>
          </p:nvPr>
        </p:nvGraphicFramePr>
        <p:xfrm>
          <a:off x="6318196" y="1174931"/>
          <a:ext cx="5268684" cy="9601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052292">
                  <a:extLst>
                    <a:ext uri="{9D8B030D-6E8A-4147-A177-3AD203B41FA5}">
                      <a16:colId xmlns:a16="http://schemas.microsoft.com/office/drawing/2014/main" val="3737494183"/>
                    </a:ext>
                  </a:extLst>
                </a:gridCol>
                <a:gridCol w="4216392">
                  <a:extLst>
                    <a:ext uri="{9D8B030D-6E8A-4147-A177-3AD203B41FA5}">
                      <a16:colId xmlns:a16="http://schemas.microsoft.com/office/drawing/2014/main" val="2798767956"/>
                    </a:ext>
                  </a:extLst>
                </a:gridCol>
              </a:tblGrid>
              <a:tr h="320040"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Param Format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0088413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</a:rPr>
                        <a:t>comment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</a:rPr>
                        <a:t>The str after # names the parameter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7610778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</a:rPr>
                        <a:t>parameter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i="0" dirty="0"/>
                        <a:t>Replace</a:t>
                      </a:r>
                      <a:r>
                        <a:rPr lang="en-US" sz="1400" i="1" dirty="0"/>
                        <a:t> the $param </a:t>
                      </a:r>
                      <a:r>
                        <a:rPr lang="en-US" sz="1400" i="0" dirty="0"/>
                        <a:t>in</a:t>
                      </a:r>
                      <a:r>
                        <a:rPr lang="en-US" sz="1400" i="1" dirty="0"/>
                        <a:t> </a:t>
                      </a:r>
                      <a:r>
                        <a:rPr lang="en-US" sz="1400" i="0" dirty="0" err="1"/>
                        <a:t>cmd</a:t>
                      </a:r>
                      <a:r>
                        <a:rPr lang="en-US" sz="1400" i="1" dirty="0"/>
                        <a:t> 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</a:rPr>
                        <a:t>to generate command(s)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1388844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9C594404-3F21-C4C9-818E-C7FA282448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5452089"/>
              </p:ext>
            </p:extLst>
          </p:nvPr>
        </p:nvGraphicFramePr>
        <p:xfrm>
          <a:off x="6318195" y="4161971"/>
          <a:ext cx="5268685" cy="22402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676400">
                  <a:extLst>
                    <a:ext uri="{9D8B030D-6E8A-4147-A177-3AD203B41FA5}">
                      <a16:colId xmlns:a16="http://schemas.microsoft.com/office/drawing/2014/main" val="3737494183"/>
                    </a:ext>
                  </a:extLst>
                </a:gridCol>
                <a:gridCol w="3592285">
                  <a:extLst>
                    <a:ext uri="{9D8B030D-6E8A-4147-A177-3AD203B41FA5}">
                      <a16:colId xmlns:a16="http://schemas.microsoft.com/office/drawing/2014/main" val="2798767956"/>
                    </a:ext>
                  </a:extLst>
                </a:gridCol>
              </a:tblGrid>
              <a:tr h="320040"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Check Command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0088413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/>
                      <a:r>
                        <a:rPr lang="en-US" sz="1400" i="1" kern="1200" dirty="0">
                          <a:effectLst/>
                        </a:rPr>
                        <a:t>general shell </a:t>
                      </a:r>
                      <a:r>
                        <a:rPr lang="en-US" sz="1400" i="1" kern="1200" dirty="0" err="1">
                          <a:effectLst/>
                        </a:rPr>
                        <a:t>cmd</a:t>
                      </a:r>
                      <a:endParaRPr lang="en-US" sz="14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echo, [ -f file ], &amp;&amp;, ||, ( grep pattern file ), etc.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7610778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/>
                      <a:r>
                        <a:rPr lang="en-US" sz="1400" i="1" kern="1200" dirty="0" err="1">
                          <a:effectLst/>
                        </a:rPr>
                        <a:t>nemd_check</a:t>
                      </a:r>
                      <a:r>
                        <a:rPr lang="en-US" sz="1400" i="1" kern="1200" dirty="0">
                          <a:effectLst/>
                        </a:rPr>
                        <a:t> exist</a:t>
                      </a:r>
                      <a:endParaRPr lang="en-US" sz="14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effectLst/>
                        </a:rPr>
                        <a:t>File existence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1388844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/>
                      <a:r>
                        <a:rPr lang="en-US" sz="1400" i="1" kern="1200" dirty="0" err="1">
                          <a:effectLst/>
                        </a:rPr>
                        <a:t>nemd_check</a:t>
                      </a:r>
                      <a:r>
                        <a:rPr lang="en-US" sz="1400" i="1" kern="1200" dirty="0">
                          <a:effectLst/>
                        </a:rPr>
                        <a:t> glob</a:t>
                      </a:r>
                      <a:endParaRPr lang="en-US" sz="14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effectLst/>
                        </a:rPr>
                        <a:t>Match number from pattern expansion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9999943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/>
                      <a:r>
                        <a:rPr lang="en-US" sz="1400" i="1" kern="1200" dirty="0" err="1">
                          <a:effectLst/>
                        </a:rPr>
                        <a:t>nemd_check</a:t>
                      </a:r>
                      <a:r>
                        <a:rPr lang="en-US" sz="1400" i="1" kern="1200" dirty="0">
                          <a:effectLst/>
                        </a:rPr>
                        <a:t> has</a:t>
                      </a:r>
                      <a:endParaRPr lang="en-US" sz="14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effectLst/>
                        </a:rPr>
                        <a:t>Specific strings in file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0698211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/>
                      <a:r>
                        <a:rPr lang="en-US" sz="1400" i="1" kern="1200" dirty="0" err="1">
                          <a:effectLst/>
                        </a:rPr>
                        <a:t>nemd_check</a:t>
                      </a:r>
                      <a:r>
                        <a:rPr lang="en-US" sz="1400" i="1" kern="1200" dirty="0">
                          <a:effectLst/>
                        </a:rPr>
                        <a:t> </a:t>
                      </a:r>
                      <a:r>
                        <a:rPr lang="en-US" sz="1400" i="1" kern="1200" dirty="0" err="1">
                          <a:effectLst/>
                        </a:rPr>
                        <a:t>cmp</a:t>
                      </a:r>
                      <a:endParaRPr lang="en-US" sz="14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effectLst/>
                        </a:rPr>
                        <a:t>Content comparison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5061091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/>
                      <a:r>
                        <a:rPr lang="en-US" sz="1400" i="1" kern="1200" dirty="0" err="1">
                          <a:effectLst/>
                        </a:rPr>
                        <a:t>nemd_check</a:t>
                      </a:r>
                      <a:r>
                        <a:rPr lang="en-US" sz="1400" i="1" kern="1200" dirty="0">
                          <a:effectLst/>
                        </a:rPr>
                        <a:t> </a:t>
                      </a:r>
                      <a:r>
                        <a:rPr lang="en-US" sz="140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collect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Collect information from log files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35839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221913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D931D7-45C9-A74A-92AA-A7925BC286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917" y="312024"/>
            <a:ext cx="5564516" cy="4471432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sz="4400" dirty="0"/>
              <a:t>Builder</a:t>
            </a:r>
            <a:endParaRPr lang="en-US" sz="4400" i="1" dirty="0"/>
          </a:p>
          <a:p>
            <a:pPr marL="0" indent="0" algn="just">
              <a:buNone/>
            </a:pPr>
            <a:r>
              <a:rPr lang="en-US" sz="1500" i="1" dirty="0" err="1"/>
              <a:t>amorp_bldr_driver.py</a:t>
            </a:r>
            <a:r>
              <a:rPr lang="en-US" sz="1500" dirty="0"/>
              <a:t> builds polymers from constitutional repeat units, and packs molecules into an amorphous cell.</a:t>
            </a:r>
          </a:p>
          <a:p>
            <a:pPr marL="342900" indent="-342900">
              <a:buSzPct val="100000"/>
              <a:buFont typeface="Arial" panose="020B0604020202020204" pitchFamily="34" charset="0"/>
              <a:buAutoNum type="arabicParenR"/>
            </a:pPr>
            <a:r>
              <a:rPr lang="en-US" sz="1300" dirty="0"/>
              <a:t>CRU: initiator, monomer, terminator, and regular molecule</a:t>
            </a:r>
          </a:p>
          <a:p>
            <a:pPr marL="342900" indent="-342900">
              <a:buSzPct val="100000"/>
              <a:buFont typeface="Arial" panose="020B0604020202020204" pitchFamily="34" charset="0"/>
              <a:buAutoNum type="arabicParenR"/>
            </a:pPr>
            <a:r>
              <a:rPr lang="en-US" sz="1300" dirty="0"/>
              <a:t>-method grid: grid the space and put molecules into sub-cells</a:t>
            </a:r>
          </a:p>
          <a:p>
            <a:pPr marL="342900" indent="-342900">
              <a:buFont typeface="Arial" panose="020B0604020202020204" pitchFamily="34" charset="0"/>
              <a:buAutoNum type="arabicParenR"/>
            </a:pPr>
            <a:r>
              <a:rPr lang="en-US" sz="1300" dirty="0"/>
              <a:t>-method pack: randomly rotate and translate molecules</a:t>
            </a:r>
          </a:p>
          <a:p>
            <a:pPr marL="342900" indent="-342900">
              <a:buFont typeface="Arial" panose="020B0604020202020204" pitchFamily="34" charset="0"/>
              <a:buAutoNum type="arabicParenR"/>
            </a:pPr>
            <a:r>
              <a:rPr lang="en-US" sz="1300" dirty="0"/>
              <a:t>-method grow: grow molecules from the smallest rigid fragments</a:t>
            </a:r>
          </a:p>
          <a:p>
            <a:pPr marL="0" indent="0">
              <a:buNone/>
            </a:pPr>
            <a:endParaRPr lang="en-US" sz="1000" dirty="0"/>
          </a:p>
          <a:p>
            <a:pPr marL="0" indent="0">
              <a:buNone/>
            </a:pPr>
            <a:r>
              <a:rPr lang="en-US" sz="1500" i="1" dirty="0" err="1"/>
              <a:t>mol_bldr_driver.py</a:t>
            </a:r>
            <a:r>
              <a:rPr lang="en-US" sz="1500" i="1" dirty="0"/>
              <a:t> </a:t>
            </a:r>
            <a:r>
              <a:rPr lang="en-US" sz="1500" dirty="0"/>
              <a:t>builds single polymer or molecule via the grid method</a:t>
            </a:r>
            <a:r>
              <a:rPr lang="en-US" sz="1500" i="1" dirty="0"/>
              <a:t>.</a:t>
            </a:r>
            <a:endParaRPr lang="en-US" sz="1500" dirty="0"/>
          </a:p>
          <a:p>
            <a:pPr marL="342900" indent="-342900">
              <a:buFont typeface="+mj-lt"/>
              <a:buAutoNum type="arabicParenR"/>
            </a:pPr>
            <a:r>
              <a:rPr lang="en-US" sz="1300" dirty="0"/>
              <a:t>-</a:t>
            </a:r>
            <a:r>
              <a:rPr lang="en-US" sz="1300" dirty="0" err="1"/>
              <a:t>substruct</a:t>
            </a:r>
            <a:r>
              <a:rPr lang="en-US" sz="1300" dirty="0"/>
              <a:t> SMILES (VALUE): set or measure the substructure geometry</a:t>
            </a:r>
          </a:p>
          <a:p>
            <a:pPr marL="342900" indent="-342900">
              <a:buFont typeface="+mj-lt"/>
              <a:buAutoNum type="arabicParenR"/>
            </a:pPr>
            <a:endParaRPr lang="en-US" sz="1000" dirty="0"/>
          </a:p>
          <a:p>
            <a:pPr marL="0" indent="0" algn="just">
              <a:buNone/>
            </a:pPr>
            <a:r>
              <a:rPr lang="en-US" sz="1500" i="1" dirty="0" err="1"/>
              <a:t>xtal_bldr_driver.py</a:t>
            </a:r>
            <a:r>
              <a:rPr lang="en-US" sz="1500" i="1" dirty="0"/>
              <a:t> </a:t>
            </a:r>
            <a:r>
              <a:rPr lang="en-US" sz="1500" dirty="0"/>
              <a:t>generates crystal supercell with scaled lattice vectors.</a:t>
            </a:r>
          </a:p>
          <a:p>
            <a:pPr marL="342900" indent="-342900">
              <a:buAutoNum type="arabicParenR"/>
            </a:pPr>
            <a:r>
              <a:rPr lang="en-US" sz="1300" dirty="0"/>
              <a:t>-name Si: diamond cubic structure (space group 227)</a:t>
            </a:r>
          </a:p>
          <a:p>
            <a:pPr marL="342900" indent="-342900">
              <a:buAutoNum type="arabicParenR"/>
            </a:pPr>
            <a:r>
              <a:rPr lang="en-US" sz="1300" dirty="0"/>
              <a:t>-dimension: duplicate to generate the supercell</a:t>
            </a:r>
          </a:p>
          <a:p>
            <a:pPr marL="342900" indent="-342900">
              <a:buAutoNum type="arabicParenR"/>
            </a:pPr>
            <a:r>
              <a:rPr lang="en-US" sz="1300" dirty="0"/>
              <a:t>Stillinger-Weber potential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C1D83D3-035A-084E-AE46-1D65A74479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8349078"/>
              </p:ext>
            </p:extLst>
          </p:nvPr>
        </p:nvGraphicFramePr>
        <p:xfrm>
          <a:off x="6293643" y="830004"/>
          <a:ext cx="5371074" cy="5214165"/>
        </p:xfrm>
        <a:graphic>
          <a:graphicData uri="http://schemas.openxmlformats.org/drawingml/2006/table">
            <a:tbl>
              <a:tblPr>
                <a:tableStyleId>{93296810-A885-4BE3-A3E7-6D5BEEA58F35}</a:tableStyleId>
              </a:tblPr>
              <a:tblGrid>
                <a:gridCol w="640080">
                  <a:extLst>
                    <a:ext uri="{9D8B030D-6E8A-4147-A177-3AD203B41FA5}">
                      <a16:colId xmlns:a16="http://schemas.microsoft.com/office/drawing/2014/main" val="2370514001"/>
                    </a:ext>
                  </a:extLst>
                </a:gridCol>
                <a:gridCol w="863175">
                  <a:extLst>
                    <a:ext uri="{9D8B030D-6E8A-4147-A177-3AD203B41FA5}">
                      <a16:colId xmlns:a16="http://schemas.microsoft.com/office/drawing/2014/main" val="2292934565"/>
                    </a:ext>
                  </a:extLst>
                </a:gridCol>
                <a:gridCol w="1166276">
                  <a:extLst>
                    <a:ext uri="{9D8B030D-6E8A-4147-A177-3AD203B41FA5}">
                      <a16:colId xmlns:a16="http://schemas.microsoft.com/office/drawing/2014/main" val="1529396667"/>
                    </a:ext>
                  </a:extLst>
                </a:gridCol>
                <a:gridCol w="1462087">
                  <a:extLst>
                    <a:ext uri="{9D8B030D-6E8A-4147-A177-3AD203B41FA5}">
                      <a16:colId xmlns:a16="http://schemas.microsoft.com/office/drawing/2014/main" val="699767921"/>
                    </a:ext>
                  </a:extLst>
                </a:gridCol>
                <a:gridCol w="1239456">
                  <a:extLst>
                    <a:ext uri="{9D8B030D-6E8A-4147-A177-3AD203B41FA5}">
                      <a16:colId xmlns:a16="http://schemas.microsoft.com/office/drawing/2014/main" val="2392853615"/>
                    </a:ext>
                  </a:extLst>
                </a:gridCol>
              </a:tblGrid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latin typeface="+mn-lt"/>
                        </a:rPr>
                        <a:t>Test ID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latin typeface="+mn-lt"/>
                        </a:rPr>
                        <a:t>method/driver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latin typeface="+mn-lt"/>
                        </a:rPr>
                        <a:t>Molecule/Polymer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latin typeface="+mn-lt"/>
                        </a:rPr>
                        <a:t>Structure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latin typeface="+mn-lt"/>
                        </a:rPr>
                        <a:t>Comment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2484090614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1</a:t>
                      </a:r>
                      <a:endParaRPr lang="en-US" sz="1000" b="0" i="0" u="none" strike="noStrike" dirty="0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grid</a:t>
                      </a:r>
                      <a:endParaRPr lang="en-US" sz="1000" b="0" i="0" u="none" strike="noStrike" dirty="0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+mn-lt"/>
                        </a:rPr>
                        <a:t>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latin typeface="+mn-lt"/>
                        </a:rPr>
                        <a:t>CC(C)O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latin typeface="+mn-lt"/>
                        </a:rPr>
                        <a:t>Single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824252942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2</a:t>
                      </a:r>
                      <a:endParaRPr lang="en-US" sz="1000" b="0" i="0" u="none" strike="noStrike" dirty="0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i="1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</a:rPr>
                        <a:t>mol_bldr</a:t>
                      </a:r>
                      <a:endParaRPr lang="en-US" sz="10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+mn-lt"/>
                        </a:rPr>
                        <a:t>2(2)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latin typeface="+mn-lt"/>
                        </a:rPr>
                        <a:t>CCCC (120)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+mn-lt"/>
                        </a:rPr>
                        <a:t>Set Geom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2901094750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3</a:t>
                      </a:r>
                      <a:endParaRPr lang="en-US" sz="1000" b="0" i="0" u="none" strike="noStrike" dirty="0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i="1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</a:rPr>
                        <a:t>mol_bldr</a:t>
                      </a:r>
                      <a:endParaRPr lang="en-US" sz="10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+mn-lt"/>
                        </a:rPr>
                        <a:t>1(3)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latin typeface="+mn-lt"/>
                        </a:rPr>
                        <a:t>CCC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+mn-lt"/>
                        </a:rPr>
                        <a:t>Measure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3807282332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4</a:t>
                      </a:r>
                      <a:endParaRPr lang="en-US" sz="1000" b="0" i="0" u="none" strike="noStrike" dirty="0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latin typeface="+mn-lt"/>
                        </a:rPr>
                        <a:t>1 | 10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+mn-lt"/>
                        </a:rPr>
                        <a:t>CCCCCC(C)O [Ar]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+mn-lt"/>
                        </a:rPr>
                        <a:t>Mol | Mol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499233574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5</a:t>
                      </a:r>
                      <a:endParaRPr lang="en-US" sz="1000" b="0" i="0" u="none" strike="noStrike" dirty="0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Pack</a:t>
                      </a:r>
                      <a:endParaRPr lang="en-US" sz="1000" b="0" i="0" u="none" strike="noStrike" dirty="0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latin typeface="+mn-lt"/>
                        </a:rPr>
                        <a:t>1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latin typeface="+mn-lt"/>
                        </a:rPr>
                        <a:t>CC(=O)O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+mn-lt"/>
                        </a:rPr>
                        <a:t>Single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642526306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6</a:t>
                      </a:r>
                      <a:endParaRPr lang="en-US" sz="1000" b="0" i="0" u="none" strike="noStrike" dirty="0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latin typeface="+mn-lt"/>
                        </a:rPr>
                        <a:t>11(6)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+mn-lt"/>
                        </a:rPr>
                        <a:t>*CC*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+mn-lt"/>
                        </a:rPr>
                        <a:t>Polym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1803456469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7</a:t>
                      </a:r>
                      <a:endParaRPr lang="en-US" sz="1000" b="0" i="0" u="none" strike="noStrike" dirty="0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latin typeface="+mn-lt"/>
                        </a:rPr>
                        <a:t>11(6)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+mn-lt"/>
                        </a:rPr>
                        <a:t>*CC*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latin typeface="+mn-lt"/>
                        </a:rPr>
                        <a:t>Reduced Density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3302089768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7030A0"/>
                          </a:solidFill>
                          <a:effectLst/>
                          <a:latin typeface="+mn-lt"/>
                        </a:rPr>
                        <a:t>8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solidFill>
                            <a:srgbClr val="7030A0"/>
                          </a:solidFill>
                          <a:effectLst/>
                          <a:latin typeface="+mn-lt"/>
                        </a:rPr>
                        <a:t>Grow</a:t>
                      </a:r>
                      <a:endParaRPr lang="en-US" sz="1000" b="0" i="0" u="none" strike="noStrike" dirty="0">
                        <a:solidFill>
                          <a:srgbClr val="7030A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+mn-lt"/>
                        </a:rPr>
                        <a:t>10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+mn-lt"/>
                        </a:rPr>
                        <a:t>C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+mn-lt"/>
                        </a:rPr>
                        <a:t>Mol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3803442369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solidFill>
                            <a:srgbClr val="7030A0"/>
                          </a:solidFill>
                          <a:effectLst/>
                          <a:latin typeface="+mn-lt"/>
                        </a:rPr>
                        <a:t>9</a:t>
                      </a:r>
                      <a:endParaRPr lang="en-US" sz="1000" b="0" i="0" u="none" strike="noStrike" dirty="0">
                        <a:solidFill>
                          <a:srgbClr val="7030A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+mn-lt"/>
                        </a:rPr>
                        <a:t>1 | 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+mn-lt"/>
                        </a:rPr>
                        <a:t>O CCCO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+mn-lt"/>
                        </a:rPr>
                        <a:t>Mol | Mol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2569355779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solidFill>
                            <a:srgbClr val="7030A0"/>
                          </a:solidFill>
                          <a:effectLst/>
                          <a:latin typeface="+mn-lt"/>
                        </a:rPr>
                        <a:t>10</a:t>
                      </a:r>
                      <a:endParaRPr lang="en-US" sz="1000" b="0" i="0" u="none" strike="noStrike" dirty="0">
                        <a:solidFill>
                          <a:srgbClr val="7030A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+mn-lt"/>
                        </a:rPr>
                        <a:t>3(5)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+mn-lt"/>
                        </a:rPr>
                        <a:t>*CC(O)*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+mn-lt"/>
                        </a:rPr>
                        <a:t>Polym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2500934735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7030A0"/>
                          </a:solidFill>
                          <a:effectLst/>
                          <a:latin typeface="+mn-lt"/>
                        </a:rPr>
                        <a:t>11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+mn-lt"/>
                        </a:rPr>
                        <a:t>5(3) | 15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+mn-lt"/>
                        </a:rPr>
                        <a:t>*CC(*)C(=O)O CN(C)C=O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+mn-lt"/>
                        </a:rPr>
                        <a:t>Polym | Mol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3286421955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solidFill>
                            <a:srgbClr val="7030A0"/>
                          </a:solidFill>
                          <a:effectLst/>
                          <a:latin typeface="+mn-lt"/>
                        </a:rPr>
                        <a:t>12</a:t>
                      </a:r>
                      <a:endParaRPr lang="en-US" sz="1000" b="0" i="0" u="none" strike="noStrike" dirty="0">
                        <a:solidFill>
                          <a:srgbClr val="7030A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+mn-lt"/>
                        </a:rPr>
                        <a:t>5(5)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+mn-lt"/>
                        </a:rPr>
                        <a:t>*CC*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latin typeface="+mn-lt"/>
                        </a:rPr>
                        <a:t>Relocation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1166009791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solidFill>
                            <a:srgbClr val="7030A0"/>
                          </a:solidFill>
                          <a:effectLst/>
                          <a:latin typeface="+mn-lt"/>
                        </a:rPr>
                        <a:t>13</a:t>
                      </a:r>
                      <a:endParaRPr lang="en-US" sz="1000" b="0" i="0" u="none" strike="noStrike" dirty="0">
                        <a:solidFill>
                          <a:srgbClr val="7030A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 | 10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[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Ar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] CCCC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latin typeface="+mn-lt"/>
                        </a:rPr>
                        <a:t>Failed Initialization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3748127226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7030A0"/>
                          </a:solidFill>
                          <a:effectLst/>
                          <a:latin typeface="+mn-lt"/>
                        </a:rPr>
                        <a:t>14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+mn-lt"/>
                        </a:rPr>
                        <a:t>1(200)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+mn-lt"/>
                        </a:rPr>
                        <a:t>*CC*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+mn-lt"/>
                        </a:rPr>
                        <a:t>Single Long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122131755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7030A0"/>
                          </a:solidFill>
                          <a:effectLst/>
                          <a:latin typeface="+mn-lt"/>
                        </a:rPr>
                        <a:t>15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+mn-lt"/>
                        </a:rPr>
                        <a:t>10(100)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+mn-lt"/>
                        </a:rPr>
                        <a:t>*CC(*)C(=O)O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latin typeface="+mn-lt"/>
                        </a:rPr>
                        <a:t>Multi Long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1608635636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7030A0"/>
                          </a:solidFill>
                          <a:effectLst/>
                          <a:latin typeface="+mn-lt"/>
                        </a:rPr>
                        <a:t>16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latin typeface="+mn-lt"/>
                        </a:rPr>
                        <a:t>1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latin typeface="+mn-lt"/>
                        </a:rPr>
                        <a:t>O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latin typeface="+mn-lt"/>
                        </a:rPr>
                        <a:t>TIP3P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1948150519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solidFill>
                            <a:srgbClr val="7030A0"/>
                          </a:solidFill>
                          <a:effectLst/>
                          <a:latin typeface="+mn-lt"/>
                        </a:rPr>
                        <a:t>17</a:t>
                      </a:r>
                      <a:endParaRPr lang="en-US" sz="1000" b="0" i="0" u="none" strike="noStrike" dirty="0">
                        <a:solidFill>
                          <a:srgbClr val="7030A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+mn-lt"/>
                        </a:rPr>
                        <a:t>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latin typeface="+mn-lt"/>
                        </a:rPr>
                        <a:t>O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latin typeface="+mn-lt"/>
                        </a:rPr>
                        <a:t>SPCE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1471329776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7030A0"/>
                          </a:solidFill>
                          <a:effectLst/>
                          <a:latin typeface="+mn-lt"/>
                        </a:rPr>
                        <a:t>18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latin typeface="+mn-lt"/>
                        </a:rPr>
                        <a:t>1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latin typeface="+mn-lt"/>
                        </a:rPr>
                        <a:t>O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latin typeface="+mn-lt"/>
                        </a:rPr>
                        <a:t>SPC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2714508979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solidFill>
                            <a:srgbClr val="7030A0"/>
                          </a:solidFill>
                          <a:effectLst/>
                          <a:latin typeface="+mn-lt"/>
                        </a:rPr>
                        <a:t>19</a:t>
                      </a:r>
                      <a:endParaRPr lang="en-US" sz="1000" b="0" i="0" u="none" strike="noStrike" dirty="0">
                        <a:solidFill>
                          <a:srgbClr val="7030A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+mn-lt"/>
                        </a:rPr>
                        <a:t>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latin typeface="+mn-lt"/>
                        </a:rPr>
                        <a:t>CO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2485612456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solidFill>
                            <a:srgbClr val="7030A0"/>
                          </a:solidFill>
                          <a:effectLst/>
                          <a:latin typeface="+mn-lt"/>
                        </a:rPr>
                        <a:t>20</a:t>
                      </a:r>
                      <a:endParaRPr lang="en-US" sz="1000" b="0" i="0" u="none" strike="noStrike" dirty="0">
                        <a:solidFill>
                          <a:srgbClr val="7030A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+mn-lt"/>
                        </a:rPr>
                        <a:t>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latin typeface="+mn-lt"/>
                        </a:rPr>
                        <a:t>CCO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1617439923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7030A0"/>
                          </a:solidFill>
                          <a:effectLst/>
                          <a:latin typeface="+mn-lt"/>
                        </a:rPr>
                        <a:t>21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+mn-lt"/>
                        </a:rPr>
                        <a:t>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latin typeface="+mn-lt"/>
                        </a:rPr>
                        <a:t>CC(=O)C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2561568889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7030A0"/>
                          </a:solidFill>
                          <a:effectLst/>
                          <a:latin typeface="+mn-lt"/>
                        </a:rPr>
                        <a:t>22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+mn-lt"/>
                        </a:rPr>
                        <a:t>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latin typeface="+mn-lt"/>
                        </a:rPr>
                        <a:t>CCC(=O)CC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813536668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solidFill>
                            <a:srgbClr val="7030A0"/>
                          </a:solidFill>
                          <a:effectLst/>
                          <a:latin typeface="+mn-lt"/>
                        </a:rPr>
                        <a:t>23</a:t>
                      </a:r>
                      <a:endParaRPr lang="en-US" sz="1000" b="0" i="0" u="none" strike="noStrike" dirty="0">
                        <a:solidFill>
                          <a:srgbClr val="7030A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latin typeface="+mn-lt"/>
                        </a:rPr>
                        <a:t>1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latin typeface="+mn-lt"/>
                        </a:rPr>
                        <a:t>CC(C)(C)C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3952674631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solidFill>
                            <a:srgbClr val="7030A0"/>
                          </a:solidFill>
                          <a:effectLst/>
                          <a:latin typeface="+mn-lt"/>
                        </a:rPr>
                        <a:t>24</a:t>
                      </a:r>
                      <a:endParaRPr lang="en-US" sz="1000" b="0" i="0" u="none" strike="noStrike" dirty="0">
                        <a:solidFill>
                          <a:srgbClr val="7030A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+mn-lt"/>
                        </a:rPr>
                        <a:t>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latin typeface="+mn-lt"/>
                        </a:rPr>
                        <a:t>CC(C)CC(=O)C(C)(C)C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1975757874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solidFill>
                            <a:srgbClr val="7030A0"/>
                          </a:solidFill>
                          <a:effectLst/>
                          <a:latin typeface="+mn-lt"/>
                        </a:rPr>
                        <a:t>25</a:t>
                      </a:r>
                      <a:endParaRPr lang="en-US" sz="1000" b="0" i="0" u="none" strike="noStrike" dirty="0">
                        <a:solidFill>
                          <a:srgbClr val="7030A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+mn-lt"/>
                        </a:rPr>
                        <a:t>1 | 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latin typeface="+mn-lt"/>
                        </a:rPr>
                        <a:t>O CCCO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123713123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7030A0"/>
                          </a:solidFill>
                          <a:effectLst/>
                          <a:latin typeface="+mn-lt"/>
                        </a:rPr>
                        <a:t>26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+mn-lt"/>
                        </a:rPr>
                        <a:t>10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latin typeface="+mn-lt"/>
                        </a:rPr>
                        <a:t>[Li+].[F-]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2033712642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solidFill>
                            <a:srgbClr val="7030A0"/>
                          </a:solidFill>
                          <a:effectLst/>
                          <a:latin typeface="+mn-lt"/>
                        </a:rPr>
                        <a:t>27</a:t>
                      </a:r>
                      <a:endParaRPr lang="en-US" sz="1000" b="0" i="0" u="none" strike="noStrike" dirty="0">
                        <a:solidFill>
                          <a:srgbClr val="7030A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+mn-lt"/>
                        </a:rPr>
                        <a:t>10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latin typeface="+mn-lt"/>
                        </a:rPr>
                        <a:t>[Na+].[Cl-]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2528369525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7030A0"/>
                          </a:solidFill>
                          <a:effectLst/>
                          <a:latin typeface="+mn-lt"/>
                        </a:rPr>
                        <a:t>28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+mn-lt"/>
                        </a:rPr>
                        <a:t>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latin typeface="+mn-lt"/>
                        </a:rPr>
                        <a:t>[Br-].[Mg+2].[Br-]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1473638560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solidFill>
                            <a:srgbClr val="7030A0"/>
                          </a:solidFill>
                          <a:effectLst/>
                          <a:latin typeface="+mn-lt"/>
                        </a:rPr>
                        <a:t>29</a:t>
                      </a:r>
                      <a:endParaRPr lang="en-US" sz="1000" b="0" i="0" u="none" strike="noStrike" dirty="0">
                        <a:solidFill>
                          <a:srgbClr val="7030A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+mn-lt"/>
                        </a:rPr>
                        <a:t>10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latin typeface="+mn-lt"/>
                        </a:rPr>
                        <a:t>[K+].[Br-]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2822504574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solidFill>
                            <a:srgbClr val="7030A0"/>
                          </a:solidFill>
                          <a:effectLst/>
                          <a:latin typeface="+mn-lt"/>
                        </a:rPr>
                        <a:t>30</a:t>
                      </a:r>
                      <a:endParaRPr lang="en-US" sz="1000" b="0" i="0" u="none" strike="noStrike" dirty="0">
                        <a:solidFill>
                          <a:srgbClr val="7030A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+mn-lt"/>
                        </a:rPr>
                        <a:t>5 | 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latin typeface="+mn-lt"/>
                        </a:rPr>
                        <a:t>[</a:t>
                      </a:r>
                      <a:r>
                        <a:rPr lang="en-US" sz="1000" u="none" strike="noStrike" dirty="0" err="1">
                          <a:effectLst/>
                          <a:latin typeface="+mn-lt"/>
                        </a:rPr>
                        <a:t>Rb</a:t>
                      </a:r>
                      <a:r>
                        <a:rPr lang="en-US" sz="1000" u="none" strike="noStrike" dirty="0">
                          <a:effectLst/>
                          <a:latin typeface="+mn-lt"/>
                        </a:rPr>
                        <a:t>+].[Cl-] [Cs+].[Br-]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3452337688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solidFill>
                            <a:srgbClr val="7030A0"/>
                          </a:solidFill>
                          <a:effectLst/>
                          <a:latin typeface="+mn-lt"/>
                        </a:rPr>
                        <a:t>31</a:t>
                      </a:r>
                      <a:endParaRPr lang="en-US" sz="1000" b="0" i="0" u="none" strike="noStrike" dirty="0">
                        <a:solidFill>
                          <a:srgbClr val="7030A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latin typeface="+mn-lt"/>
                        </a:rPr>
                        <a:t>5 | 5 | 5 | 5 | 5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latin typeface="+mn-lt"/>
                        </a:rPr>
                        <a:t>[He] [Ne] [</a:t>
                      </a:r>
                      <a:r>
                        <a:rPr lang="en-US" sz="1000" u="none" strike="noStrike" dirty="0" err="1">
                          <a:effectLst/>
                          <a:latin typeface="+mn-lt"/>
                        </a:rPr>
                        <a:t>Ar</a:t>
                      </a:r>
                      <a:r>
                        <a:rPr lang="en-US" sz="1000" u="none" strike="noStrike" dirty="0">
                          <a:effectLst/>
                          <a:latin typeface="+mn-lt"/>
                        </a:rPr>
                        <a:t>] [Kr] [Xe]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728489206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solidFill>
                            <a:srgbClr val="7030A0"/>
                          </a:solidFill>
                          <a:effectLst/>
                          <a:latin typeface="+mn-lt"/>
                        </a:rPr>
                        <a:t>32</a:t>
                      </a:r>
                      <a:endParaRPr lang="en-US" sz="1000" b="0" i="0" u="none" strike="noStrike" dirty="0">
                        <a:solidFill>
                          <a:srgbClr val="7030A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+mn-lt"/>
                        </a:rPr>
                        <a:t>1 | 1| 1| 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latin typeface="+mn-lt"/>
                        </a:rPr>
                        <a:t>[Ca+2] [Sr+2] [Ba+2] [Cl-]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2301322427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2C52ADCC-16B5-524D-B96F-54E333917F4F}"/>
              </a:ext>
            </a:extLst>
          </p:cNvPr>
          <p:cNvSpPr/>
          <p:nvPr/>
        </p:nvSpPr>
        <p:spPr>
          <a:xfrm>
            <a:off x="6293643" y="6050130"/>
            <a:ext cx="553499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i="1" dirty="0" err="1">
                <a:solidFill>
                  <a:schemeClr val="bg1">
                    <a:lumMod val="50000"/>
                  </a:schemeClr>
                </a:solidFill>
              </a:rPr>
              <a:t>amorp_bldr_driver.py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100" dirty="0"/>
              <a:t>as driver unless noted otherwise</a:t>
            </a:r>
          </a:p>
          <a:p>
            <a:r>
              <a:rPr lang="en-US" sz="1100" dirty="0"/>
              <a:t>composition separated by |, repeat unit number inside (), polymerization capping as *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45F48F8-F6BA-4A6C-4E85-361BC29B6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03434" y="6356350"/>
            <a:ext cx="1050365" cy="365125"/>
          </a:xfrm>
        </p:spPr>
        <p:txBody>
          <a:bodyPr/>
          <a:lstStyle/>
          <a:p>
            <a:fld id="{CF79FC58-3559-EC47-B32E-5EF128B06581}" type="slidenum">
              <a:rPr lang="en-US" smtClean="0"/>
              <a:t>12</a:t>
            </a:fld>
            <a:endParaRPr 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92B8D8D-5F5B-DC84-E15D-D8BA1A44C5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5569956"/>
              </p:ext>
            </p:extLst>
          </p:nvPr>
        </p:nvGraphicFramePr>
        <p:xfrm>
          <a:off x="453938" y="4815108"/>
          <a:ext cx="5371074" cy="1580050"/>
        </p:xfrm>
        <a:graphic>
          <a:graphicData uri="http://schemas.openxmlformats.org/drawingml/2006/table">
            <a:tbl>
              <a:tblPr>
                <a:tableStyleId>{93296810-A885-4BE3-A3E7-6D5BEEA58F35}</a:tableStyleId>
              </a:tblPr>
              <a:tblGrid>
                <a:gridCol w="640080">
                  <a:extLst>
                    <a:ext uri="{9D8B030D-6E8A-4147-A177-3AD203B41FA5}">
                      <a16:colId xmlns:a16="http://schemas.microsoft.com/office/drawing/2014/main" val="2886006720"/>
                    </a:ext>
                  </a:extLst>
                </a:gridCol>
                <a:gridCol w="863175">
                  <a:extLst>
                    <a:ext uri="{9D8B030D-6E8A-4147-A177-3AD203B41FA5}">
                      <a16:colId xmlns:a16="http://schemas.microsoft.com/office/drawing/2014/main" val="60054326"/>
                    </a:ext>
                  </a:extLst>
                </a:gridCol>
                <a:gridCol w="1123192">
                  <a:extLst>
                    <a:ext uri="{9D8B030D-6E8A-4147-A177-3AD203B41FA5}">
                      <a16:colId xmlns:a16="http://schemas.microsoft.com/office/drawing/2014/main" val="122597165"/>
                    </a:ext>
                  </a:extLst>
                </a:gridCol>
                <a:gridCol w="1428750">
                  <a:extLst>
                    <a:ext uri="{9D8B030D-6E8A-4147-A177-3AD203B41FA5}">
                      <a16:colId xmlns:a16="http://schemas.microsoft.com/office/drawing/2014/main" val="1075066524"/>
                    </a:ext>
                  </a:extLst>
                </a:gridCol>
                <a:gridCol w="1315877">
                  <a:extLst>
                    <a:ext uri="{9D8B030D-6E8A-4147-A177-3AD203B41FA5}">
                      <a16:colId xmlns:a16="http://schemas.microsoft.com/office/drawing/2014/main" val="2348975684"/>
                    </a:ext>
                  </a:extLst>
                </a:gridCol>
              </a:tblGrid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latin typeface="+mn-lt"/>
                        </a:rPr>
                        <a:t>Test ID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latin typeface="+mn-lt"/>
                        </a:rPr>
                        <a:t>method/driver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latin typeface="+mn-lt"/>
                        </a:rPr>
                        <a:t>Molecule/Polymer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latin typeface="+mn-lt"/>
                        </a:rPr>
                        <a:t>Structure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latin typeface="+mn-lt"/>
                        </a:rPr>
                        <a:t>Comment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2435203297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33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i="1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</a:rPr>
                        <a:t>xtal_bldr</a:t>
                      </a:r>
                      <a:endParaRPr lang="en-US" sz="10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1x2x3 supercell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Si (face centered-cubic)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Scale Factor 0.95</a:t>
                      </a: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2855971736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52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chemeClr val="accent6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"C*.*CC*.C*"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inr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 mono, 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ter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659949990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53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chemeClr val="accent6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"[*:1]C([*:1])([*:1]).*C*"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inr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with multiple stars</a:t>
                      </a: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3586473742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54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chemeClr val="accent6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"*C"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terminator only</a:t>
                      </a: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3473612882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55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chemeClr val="accent6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"[*:1]C([*:1])[*:1]"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initiator only</a:t>
                      </a: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2451718055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56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chemeClr val="accent6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"[*:1]C([*:1])[*:1].C*"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initiator, terminator</a:t>
                      </a: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1516299234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57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chemeClr val="accent6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No Relaxation</a:t>
                      </a: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3581041209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49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chemeClr val="accent6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[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Ar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]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Performance (mol num)</a:t>
                      </a: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1811473271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58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chemeClr val="accent6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[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Ar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]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Performance (Press)</a:t>
                      </a: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29411626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000264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0EF3FB5-AC66-9447-8D17-5430181F0E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3800" y="360755"/>
            <a:ext cx="5808357" cy="6179403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sz="4400" dirty="0"/>
              <a:t>Molecular Dynamics</a:t>
            </a:r>
            <a:endParaRPr lang="en-US" sz="4400" i="1" dirty="0"/>
          </a:p>
          <a:p>
            <a:pPr marL="0" indent="0" algn="just">
              <a:buNone/>
            </a:pPr>
            <a:r>
              <a:rPr lang="en-US" sz="1500" i="1" dirty="0" err="1"/>
              <a:t>lammps_driver.py</a:t>
            </a:r>
            <a:r>
              <a:rPr lang="en-US" sz="1500" i="1" dirty="0"/>
              <a:t> </a:t>
            </a:r>
            <a:r>
              <a:rPr lang="en-US" sz="1500" dirty="0"/>
              <a:t>runs molecular dynamics simulations.</a:t>
            </a:r>
          </a:p>
          <a:p>
            <a:pPr marL="342900" indent="-342900">
              <a:buFont typeface="Arial" panose="020B0604020202020204" pitchFamily="34" charset="0"/>
              <a:buAutoNum type="arabicParenR"/>
            </a:pPr>
            <a:r>
              <a:rPr lang="en-US" sz="1300" dirty="0"/>
              <a:t>GPU auto-detection on Linux.</a:t>
            </a:r>
          </a:p>
          <a:p>
            <a:pPr marL="342900" indent="-342900">
              <a:buFont typeface="Arial" panose="020B0604020202020204" pitchFamily="34" charset="0"/>
              <a:buAutoNum type="arabicParenR"/>
            </a:pPr>
            <a:r>
              <a:rPr lang="en-US" sz="1300" dirty="0"/>
              <a:t>-CPU NUM: multiple CPU threads via OPENMP on Linux.</a:t>
            </a:r>
          </a:p>
          <a:p>
            <a:pPr marL="342900" indent="-342900">
              <a:buFont typeface="Arial" panose="020B0604020202020204" pitchFamily="34" charset="0"/>
              <a:buAutoNum type="arabicParenR"/>
            </a:pPr>
            <a:endParaRPr lang="en-US" sz="1300" dirty="0"/>
          </a:p>
          <a:p>
            <a:pPr marL="0" indent="0">
              <a:buNone/>
            </a:pPr>
            <a:r>
              <a:rPr lang="en-US" sz="1500" i="1" dirty="0" err="1"/>
              <a:t>lmp_log_driver.py</a:t>
            </a:r>
            <a:r>
              <a:rPr lang="en-US" sz="1500" dirty="0"/>
              <a:t> analyzes molecular dynamics log file.</a:t>
            </a:r>
          </a:p>
          <a:p>
            <a:pPr marL="342900" indent="-342900">
              <a:buFont typeface="Arial" panose="020B0604020202020204" pitchFamily="34" charset="0"/>
              <a:buAutoNum type="arabicParenR"/>
            </a:pPr>
            <a:r>
              <a:rPr lang="en-US" sz="1300" dirty="0"/>
              <a:t>-task: temperature, pairwise energy, molecular energy, total energy, pressure, volume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500" i="1" dirty="0" err="1"/>
              <a:t>lmp_traj_driver.py</a:t>
            </a:r>
            <a:r>
              <a:rPr lang="en-US" sz="1500" i="1" dirty="0"/>
              <a:t> </a:t>
            </a:r>
            <a:r>
              <a:rPr lang="en-US" sz="1500" dirty="0"/>
              <a:t>analyzes molecular dynamics trajectory.</a:t>
            </a:r>
          </a:p>
          <a:p>
            <a:pPr marL="342900" indent="-342900">
              <a:buFont typeface="Arial" panose="020B0604020202020204" pitchFamily="34" charset="0"/>
              <a:buAutoNum type="arabicParenR"/>
            </a:pPr>
            <a:r>
              <a:rPr lang="en-US" sz="1300" dirty="0"/>
              <a:t>-task: structural density, radial distribution function, mean squared displacement &amp; diffusion coefficient, clashes between atoms, coordinates visualization, </a:t>
            </a:r>
            <a:r>
              <a:rPr lang="en-US" sz="1300" dirty="0" err="1"/>
              <a:t>xyz</a:t>
            </a:r>
            <a:r>
              <a:rPr lang="en-US" sz="1300" dirty="0"/>
              <a:t> file writer </a:t>
            </a:r>
          </a:p>
          <a:p>
            <a:pPr marL="342900" indent="-342900">
              <a:buFont typeface="Arial" panose="020B0604020202020204" pitchFamily="34" charset="0"/>
              <a:buAutoNum type="arabicParenR"/>
            </a:pPr>
            <a:r>
              <a:rPr lang="en-US" sz="1300" dirty="0"/>
              <a:t>-PYTHON: native python (0), compiled </a:t>
            </a:r>
            <a:r>
              <a:rPr lang="en-US" sz="1300" dirty="0" err="1"/>
              <a:t>Numba</a:t>
            </a:r>
            <a:r>
              <a:rPr lang="en-US" sz="1300" dirty="0"/>
              <a:t> (1), cached </a:t>
            </a:r>
            <a:r>
              <a:rPr lang="en-US" sz="1300" dirty="0" err="1"/>
              <a:t>Numba</a:t>
            </a:r>
            <a:r>
              <a:rPr lang="en-US" sz="1300" dirty="0"/>
              <a:t> (2)</a:t>
            </a:r>
          </a:p>
          <a:p>
            <a:pPr marL="342900" indent="-342900">
              <a:buFont typeface="Arial" panose="020B0604020202020204" pitchFamily="34" charset="0"/>
              <a:buAutoNum type="arabicParenR"/>
            </a:pPr>
            <a:endParaRPr lang="en-US" sz="12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0" indent="0" algn="ctr">
              <a:buNone/>
            </a:pPr>
            <a:r>
              <a:rPr lang="en-US" sz="4400" dirty="0"/>
              <a:t>Solid Physics</a:t>
            </a:r>
            <a:endParaRPr lang="en-US" sz="44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sz="1500" i="1" dirty="0" err="1">
                <a:solidFill>
                  <a:srgbClr val="000000"/>
                </a:solidFill>
                <a:latin typeface="Calibri" panose="020F0502020204030204" pitchFamily="34" charset="0"/>
              </a:rPr>
              <a:t>recip_sp_driver.py</a:t>
            </a:r>
            <a:r>
              <a:rPr lang="en-US" sz="1500" i="1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1500" dirty="0">
                <a:solidFill>
                  <a:srgbClr val="000000"/>
                </a:solidFill>
                <a:latin typeface="Calibri" panose="020F0502020204030204" pitchFamily="34" charset="0"/>
              </a:rPr>
              <a:t>plots direct and reciprocal lattice of Hexagon (graphene).</a:t>
            </a:r>
          </a:p>
          <a:p>
            <a:pPr marL="342900" indent="-342900">
              <a:buFont typeface="Arial" panose="020B0604020202020204" pitchFamily="34" charset="0"/>
              <a:buAutoNum type="arabicParenR"/>
            </a:pPr>
            <a:r>
              <a:rPr lang="en-US" sz="1300" dirty="0"/>
              <a:t> -</a:t>
            </a:r>
            <a:r>
              <a:rPr lang="en-US" sz="1300" dirty="0" err="1"/>
              <a:t>miller_indices</a:t>
            </a:r>
            <a:r>
              <a:rPr lang="en-US" sz="1300" dirty="0"/>
              <a:t>: Miller Indices defines the plane</a:t>
            </a:r>
          </a:p>
          <a:p>
            <a:pPr marL="342900" indent="-342900">
              <a:buFont typeface="Arial" panose="020B0604020202020204" pitchFamily="34" charset="0"/>
              <a:buAutoNum type="arabicParenR"/>
            </a:pPr>
            <a:endParaRPr lang="en-US" sz="1200" dirty="0"/>
          </a:p>
          <a:p>
            <a:pPr marL="0" indent="0">
              <a:buNone/>
            </a:pPr>
            <a:r>
              <a:rPr lang="en-US" sz="1500" i="1" dirty="0" err="1"/>
              <a:t>dispersion_driver.py</a:t>
            </a:r>
            <a:r>
              <a:rPr lang="en-US" sz="1500" i="1" dirty="0"/>
              <a:t> </a:t>
            </a:r>
            <a:r>
              <a:rPr lang="en-US" sz="1500" dirty="0"/>
              <a:t>calculates and plots phonon dispersion.</a:t>
            </a:r>
          </a:p>
          <a:p>
            <a:pPr marL="342900" indent="-342900">
              <a:buFont typeface="Arial" panose="020B0604020202020204" pitchFamily="34" charset="0"/>
              <a:buAutoNum type="arabicParenR"/>
            </a:pPr>
            <a:r>
              <a:rPr lang="en-US" sz="1300" dirty="0"/>
              <a:t> -name: Name to retrieve the crystal structure from the database</a:t>
            </a:r>
            <a:endParaRPr lang="en-US" sz="12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0" indent="0">
              <a:buNone/>
            </a:pPr>
            <a:endParaRPr lang="en-US" sz="12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0" indent="0">
              <a:buNone/>
            </a:pPr>
            <a:endParaRPr lang="en-US" sz="12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0" indent="0">
              <a:buNone/>
            </a:pPr>
            <a:endParaRPr lang="en-US" sz="12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0" indent="0">
              <a:buNone/>
            </a:pPr>
            <a:endParaRPr lang="en-US" sz="1200" dirty="0"/>
          </a:p>
          <a:p>
            <a:pPr marL="342900" indent="-342900">
              <a:buFont typeface="Arial" panose="020B0604020202020204" pitchFamily="34" charset="0"/>
              <a:buAutoNum type="arabicParenR"/>
            </a:pPr>
            <a:endParaRPr lang="en-US" sz="1200" dirty="0"/>
          </a:p>
          <a:p>
            <a:pPr marL="342900" indent="-342900">
              <a:buFont typeface="Arial" panose="020B0604020202020204" pitchFamily="34" charset="0"/>
              <a:buAutoNum type="arabicParenR"/>
            </a:pPr>
            <a:endParaRPr lang="en-US" sz="1200" dirty="0"/>
          </a:p>
          <a:p>
            <a:pPr marL="342900" indent="-342900">
              <a:buFont typeface="Arial" panose="020B0604020202020204" pitchFamily="34" charset="0"/>
              <a:buAutoNum type="arabicParenR"/>
            </a:pPr>
            <a:endParaRPr lang="en-US" sz="1200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0ED0C6FC-6847-BE4F-A9CD-0337C98BEE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6426406"/>
              </p:ext>
            </p:extLst>
          </p:nvPr>
        </p:nvGraphicFramePr>
        <p:xfrm>
          <a:off x="6385238" y="3036359"/>
          <a:ext cx="5385230" cy="3253255"/>
        </p:xfrm>
        <a:graphic>
          <a:graphicData uri="http://schemas.openxmlformats.org/drawingml/2006/table">
            <a:tbl>
              <a:tblPr>
                <a:tableStyleId>{93296810-A885-4BE3-A3E7-6D5BEEA58F35}</a:tableStyleId>
              </a:tblPr>
              <a:tblGrid>
                <a:gridCol w="654215">
                  <a:extLst>
                    <a:ext uri="{9D8B030D-6E8A-4147-A177-3AD203B41FA5}">
                      <a16:colId xmlns:a16="http://schemas.microsoft.com/office/drawing/2014/main" val="2370514001"/>
                    </a:ext>
                  </a:extLst>
                </a:gridCol>
                <a:gridCol w="1162572">
                  <a:extLst>
                    <a:ext uri="{9D8B030D-6E8A-4147-A177-3AD203B41FA5}">
                      <a16:colId xmlns:a16="http://schemas.microsoft.com/office/drawing/2014/main" val="2292934565"/>
                    </a:ext>
                  </a:extLst>
                </a:gridCol>
                <a:gridCol w="1542312">
                  <a:extLst>
                    <a:ext uri="{9D8B030D-6E8A-4147-A177-3AD203B41FA5}">
                      <a16:colId xmlns:a16="http://schemas.microsoft.com/office/drawing/2014/main" val="2392853615"/>
                    </a:ext>
                  </a:extLst>
                </a:gridCol>
                <a:gridCol w="1134020">
                  <a:extLst>
                    <a:ext uri="{9D8B030D-6E8A-4147-A177-3AD203B41FA5}">
                      <a16:colId xmlns:a16="http://schemas.microsoft.com/office/drawing/2014/main" val="2050595233"/>
                    </a:ext>
                  </a:extLst>
                </a:gridCol>
                <a:gridCol w="892111">
                  <a:extLst>
                    <a:ext uri="{9D8B030D-6E8A-4147-A177-3AD203B41FA5}">
                      <a16:colId xmlns:a16="http://schemas.microsoft.com/office/drawing/2014/main" val="3445118199"/>
                    </a:ext>
                  </a:extLst>
                </a:gridCol>
              </a:tblGrid>
              <a:tr h="15682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Test ID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u="none" strike="noStrike" dirty="0">
                          <a:solidFill>
                            <a:schemeClr val="accent1"/>
                          </a:solidFill>
                          <a:effectLst/>
                        </a:rPr>
                        <a:t>Driver</a:t>
                      </a:r>
                      <a:r>
                        <a:rPr lang="en-US" sz="1100" u="none" strike="noStrike" dirty="0">
                          <a:effectLst/>
                        </a:rPr>
                        <a:t>/</a:t>
                      </a:r>
                      <a:r>
                        <a:rPr lang="en-US" sz="1100" u="none" strike="noStrike" dirty="0">
                          <a:solidFill>
                            <a:schemeClr val="accent2"/>
                          </a:solidFill>
                          <a:effectLst/>
                        </a:rPr>
                        <a:t>Workflow</a:t>
                      </a:r>
                      <a:endParaRPr lang="en-US" sz="1100" b="0" i="0" u="none" strike="noStrike" dirty="0"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05" marR="5605" marT="5605" marB="0" anchor="ctr"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Comment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05" marR="5605" marT="5605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4090614"/>
                  </a:ext>
                </a:extLst>
              </a:tr>
              <a:tr h="15682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err="1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</a:rPr>
                        <a:t>lammps</a:t>
                      </a:r>
                      <a:endParaRPr lang="en-US" sz="1100" b="0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05" marR="5605" marT="5605" marB="0" anchor="ctr"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1100" dirty="0"/>
                        <a:t>Molecular Dynamics: Single Point Energy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05" marR="5605" marT="5605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4252942"/>
                  </a:ext>
                </a:extLst>
              </a:tr>
              <a:tr h="3080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err="1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</a:rPr>
                        <a:t>lammps</a:t>
                      </a:r>
                      <a:r>
                        <a:rPr lang="en-US" sz="1100" b="0" i="0" u="none" strike="noStrike" dirty="0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</a:rPr>
                        <a:t> &amp; </a:t>
                      </a:r>
                      <a:r>
                        <a:rPr lang="en-US" sz="1100" b="0" i="0" u="none" strike="noStrike" dirty="0" err="1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</a:rPr>
                        <a:t>lmp_log</a:t>
                      </a:r>
                      <a:endParaRPr lang="en-US" sz="1100" b="0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05" marR="5605" marT="5605" marB="0" anchor="ctr"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Molecular Dynamics (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OpenMP on </a:t>
                      </a:r>
                      <a:r>
                        <a:rPr lang="en-US" sz="1100" dirty="0"/>
                        <a:t>Ubuntu</a:t>
                      </a:r>
                      <a:r>
                        <a:rPr lang="en-US" sz="1100" u="none" strike="noStrike" dirty="0">
                          <a:effectLst/>
                        </a:rPr>
                        <a:t>) </a:t>
                      </a:r>
                      <a:r>
                        <a:rPr lang="en-US" sz="1100" u="none" strike="noStrike" dirty="0">
                          <a:effectLst/>
                          <a:sym typeface="Wingdings" pitchFamily="2" charset="2"/>
                        </a:rPr>
                        <a:t></a:t>
                      </a:r>
                      <a:r>
                        <a:rPr lang="en-US" sz="1100" u="none" strike="noStrike" dirty="0">
                          <a:effectLst/>
                        </a:rPr>
                        <a:t> Log Analyzer </a:t>
                      </a:r>
                    </a:p>
                  </a:txBody>
                  <a:tcPr marL="5605" marR="5605" marT="5605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1094750"/>
                  </a:ext>
                </a:extLst>
              </a:tr>
              <a:tr h="15682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 err="1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</a:rPr>
                        <a:t>lmp_log</a:t>
                      </a:r>
                      <a:endParaRPr lang="en-US" sz="1100" b="0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05" marR="5605" marT="5605" marB="0" anchor="ctr"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Thermodynamic Data </a:t>
                      </a:r>
                      <a:r>
                        <a:rPr lang="en-US" sz="1100" u="none" strike="noStrike" dirty="0">
                          <a:effectLst/>
                        </a:rPr>
                        <a:t>Analysis</a:t>
                      </a:r>
                      <a:endParaRPr lang="en-US" sz="11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5605" marR="5605" marT="5605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7282332"/>
                  </a:ext>
                </a:extLst>
              </a:tr>
              <a:tr h="15682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5605" marR="5605" marT="5605" marB="0" anchor="ctr"/>
                </a:tc>
                <a:tc rowSpan="7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err="1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</a:rPr>
                        <a:t>lmp_traj</a:t>
                      </a:r>
                      <a:endParaRPr lang="en-US" sz="1100" b="0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05" marR="5605" marT="5605" marB="0" anchor="ctr"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RDF, Density, Clash, XYZ, MSD and visualization</a:t>
                      </a:r>
                    </a:p>
                  </a:txBody>
                  <a:tcPr marL="5605" marR="5605" marT="5605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9233574"/>
                  </a:ext>
                </a:extLst>
              </a:tr>
              <a:tr h="15682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</a:t>
                      </a:r>
                    </a:p>
                  </a:txBody>
                  <a:tcPr marL="5605" marR="5605" marT="5605" marB="0" anchor="ctr"/>
                </a:tc>
                <a:tc v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05" marR="5605" marT="5605" marB="0" anchor="ctr"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 datafile</a:t>
                      </a:r>
                    </a:p>
                  </a:txBody>
                  <a:tcPr marL="5605" marR="5605" marT="5605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1509147"/>
                  </a:ext>
                </a:extLst>
              </a:tr>
              <a:tr h="15682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5605" marR="5605" marT="5605" marB="0" anchor="ctr"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05" marR="5605" marT="5605" marB="0" anchor="ctr"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All-pair RDF</a:t>
                      </a:r>
                    </a:p>
                  </a:txBody>
                  <a:tcPr marL="5605" marR="5605" marT="5605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2526306"/>
                  </a:ext>
                </a:extLst>
              </a:tr>
              <a:tr h="15682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5605" marR="5605" marT="5605" marB="0" anchor="ctr"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05" marR="5605" marT="5605" marB="0" anchor="ctr"/>
                </a:tc>
                <a:tc rowSpan="4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RDF within cutoff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Original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Python</a:t>
                      </a: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1803456469"/>
                  </a:ext>
                </a:extLst>
              </a:tr>
              <a:tr h="15682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5605" marR="5605" marT="5605" marB="0" anchor="ctr"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05" marR="5605" marT="5605" marB="0" anchor="ctr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Compiled</a:t>
                      </a:r>
                    </a:p>
                  </a:txBody>
                  <a:tcPr marL="5605" marR="5605" marT="5605" marB="0" anchor="ctr"/>
                </a:tc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Numba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3302089768"/>
                  </a:ext>
                </a:extLst>
              </a:tr>
              <a:tr h="15682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</a:t>
                      </a:r>
                    </a:p>
                  </a:txBody>
                  <a:tcPr marL="5605" marR="5605" marT="5605" marB="0" anchor="ctr"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05" marR="5605" marT="5605" marB="0" anchor="ctr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Cached</a:t>
                      </a:r>
                    </a:p>
                  </a:txBody>
                  <a:tcPr marL="5605" marR="5605" marT="5605" marB="0" anchor="ctr"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3803442369"/>
                  </a:ext>
                </a:extLst>
              </a:tr>
              <a:tr h="15682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5605" marR="5605" marT="5605" marB="0" anchor="ctr"/>
                </a:tc>
                <a:tc v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05" marR="5605" marT="5605" marB="0" anchor="ctr"/>
                </a:tc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Uncompiled</a:t>
                      </a:r>
                    </a:p>
                  </a:txBody>
                  <a:tcPr marL="5605" marR="5605" marT="5605" marB="0" anchor="ctr"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2569355779"/>
                  </a:ext>
                </a:extLst>
              </a:tr>
              <a:tr h="15682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err="1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</a:rPr>
                        <a:t>recip_sp</a:t>
                      </a:r>
                      <a:endParaRPr lang="en-US" sz="1100" b="0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05" marR="5605" marT="5605" marB="0" anchor="ctr"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Real Space 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Plane </a:t>
                      </a:r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Norm = 2</a:t>
                      </a:r>
                      <a:r>
                        <a:rPr lang="el-GR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π</a:t>
                      </a:r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 / Reciprocal Vector Summation</a:t>
                      </a:r>
                    </a:p>
                  </a:txBody>
                  <a:tcPr marL="5605" marR="5605" marT="5605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0934735"/>
                  </a:ext>
                </a:extLst>
              </a:tr>
              <a:tr h="15682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dirty="0">
                          <a:solidFill>
                            <a:schemeClr val="accent1"/>
                          </a:solidFill>
                        </a:rPr>
                        <a:t>dispersion</a:t>
                      </a:r>
                      <a:endParaRPr lang="en-US" sz="1100" b="0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05" marR="5605" marT="5605" marB="0" anchor="ctr"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Primitive Cell, Symmetry, Force Constant, K-Path, and Phonon</a:t>
                      </a:r>
                    </a:p>
                  </a:txBody>
                  <a:tcPr marL="5605" marR="5605" marT="5605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6421955"/>
                  </a:ext>
                </a:extLst>
              </a:tr>
              <a:tr h="15682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</a:t>
                      </a:r>
                    </a:p>
                  </a:txBody>
                  <a:tcPr marL="5605" marR="5605" marT="5605" marB="0" anchor="ctr"/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err="1"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</a:rPr>
                        <a:t>ab_lmp_traj</a:t>
                      </a:r>
                      <a:endParaRPr lang="en-US" sz="1100" b="0" i="0" u="none" strike="noStrike" dirty="0"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05" marR="5605" marT="5605" marB="0" anchor="ctr"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Ar</a:t>
                      </a:r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 Gas, Berendsen NPT (</a:t>
                      </a:r>
                      <a:r>
                        <a:rPr lang="en-US" sz="1100" dirty="0"/>
                        <a:t>GPU on Ubuntu)</a:t>
                      </a:r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, Density </a:t>
                      </a:r>
                      <a:r>
                        <a:rPr lang="en-US" sz="1100" u="none" strike="noStrike" dirty="0">
                          <a:effectLst/>
                          <a:sym typeface="Wingdings" pitchFamily="2" charset="2"/>
                        </a:rPr>
                        <a:t> Merge</a:t>
                      </a:r>
                      <a:endParaRPr lang="en-US" sz="11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5605" marR="5605" marT="5605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6009791"/>
                  </a:ext>
                </a:extLst>
              </a:tr>
              <a:tr h="15682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5605" marR="5605" marT="5605" marB="0" anchor="ctr"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b="0" i="0" u="none" strike="noStrike" dirty="0"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05" marR="5605" marT="5605" marB="0" anchor="ctr"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Single atom and single frame</a:t>
                      </a:r>
                    </a:p>
                  </a:txBody>
                  <a:tcPr marL="5605" marR="5605" marT="5605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5782957"/>
                  </a:ext>
                </a:extLst>
              </a:tr>
              <a:tr h="15682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</a:t>
                      </a:r>
                    </a:p>
                  </a:txBody>
                  <a:tcPr marL="5605" marR="5605" marT="5605" marB="0" anchor="ctr"/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err="1"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</a:rPr>
                        <a:t>mb_lmp_log</a:t>
                      </a:r>
                      <a:endParaRPr lang="en-US" sz="1100" b="0" i="0" u="none" strike="noStrike" dirty="0"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05" marR="5605" marT="5605" marB="0" anchor="ctr"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The energy hypersurface</a:t>
                      </a:r>
                    </a:p>
                  </a:txBody>
                  <a:tcPr marL="5605" marR="5605" marT="5605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8127226"/>
                  </a:ext>
                </a:extLst>
              </a:tr>
              <a:tr h="15682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</a:t>
                      </a:r>
                    </a:p>
                  </a:txBody>
                  <a:tcPr marL="5605" marR="5605" marT="5605" marB="0" anchor="ctr"/>
                </a:tc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marL="5605" marR="5605" marT="5605" marB="0" anchor="ctr"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Geometry measurement  </a:t>
                      </a:r>
                    </a:p>
                  </a:txBody>
                  <a:tcPr marL="5605" marR="5605" marT="5605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13175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err="1"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</a:rPr>
                        <a:t>cb_lmp_log</a:t>
                      </a:r>
                      <a:endParaRPr lang="en-US" sz="1100" b="0" i="0" u="none" strike="noStrike" dirty="0"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05" marR="5605" marT="5605" marB="0" anchor="ctr"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Energy vs Scale Factor </a:t>
                      </a:r>
                    </a:p>
                  </a:txBody>
                  <a:tcPr marL="5605" marR="5605" marT="5605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8635636"/>
                  </a:ext>
                </a:extLst>
              </a:tr>
            </a:tbl>
          </a:graphicData>
        </a:graphic>
      </p:graphicFrame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3E26658-ADBD-2242-A148-21A827C98FE7}"/>
              </a:ext>
            </a:extLst>
          </p:cNvPr>
          <p:cNvSpPr txBox="1">
            <a:spLocks/>
          </p:cNvSpPr>
          <p:nvPr/>
        </p:nvSpPr>
        <p:spPr>
          <a:xfrm>
            <a:off x="6313903" y="37955"/>
            <a:ext cx="5485894" cy="29395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200" dirty="0">
              <a:latin typeface="Calibri" panose="020F0502020204030204" pitchFamily="34" charset="0"/>
            </a:endParaRPr>
          </a:p>
          <a:p>
            <a:pPr marL="0" indent="0" algn="ctr">
              <a:buNone/>
            </a:pPr>
            <a:r>
              <a:rPr lang="en-US" sz="3900" dirty="0"/>
              <a:t>Decentralized Automation </a:t>
            </a:r>
          </a:p>
          <a:p>
            <a:pPr marL="0" indent="0" algn="just">
              <a:buNone/>
            </a:pPr>
            <a:r>
              <a:rPr lang="en-US" sz="1400" i="1" dirty="0" err="1">
                <a:latin typeface="Calibri" panose="020F0502020204030204" pitchFamily="34" charset="0"/>
              </a:rPr>
              <a:t>ab_lmp_traj_workflow.py</a:t>
            </a:r>
            <a:r>
              <a:rPr lang="en-US" sz="1400" i="1" dirty="0">
                <a:latin typeface="Calibri" panose="020F0502020204030204" pitchFamily="34" charset="0"/>
              </a:rPr>
              <a:t> </a:t>
            </a:r>
            <a:r>
              <a:rPr lang="en-US" sz="1400" dirty="0">
                <a:latin typeface="Calibri" panose="020F0502020204030204" pitchFamily="34" charset="0"/>
              </a:rPr>
              <a:t>builds amorphous structure from different seeds, runs simulation, and analyzes the trajectory.</a:t>
            </a:r>
          </a:p>
          <a:p>
            <a:pPr marL="0" indent="0" algn="just">
              <a:buNone/>
            </a:pPr>
            <a:endParaRPr lang="en-US" sz="800" dirty="0">
              <a:latin typeface="Calibri" panose="020F0502020204030204" pitchFamily="34" charset="0"/>
            </a:endParaRPr>
          </a:p>
          <a:p>
            <a:pPr marL="0" indent="0" algn="just">
              <a:buNone/>
            </a:pPr>
            <a:r>
              <a:rPr lang="en-US" sz="1400" i="1" dirty="0" err="1">
                <a:latin typeface="Calibri" panose="020F0502020204030204" pitchFamily="34" charset="0"/>
              </a:rPr>
              <a:t>mb_lmp_log_workflow.py</a:t>
            </a:r>
            <a:r>
              <a:rPr lang="en-US" sz="1400" i="1" dirty="0">
                <a:latin typeface="Calibri" panose="020F0502020204030204" pitchFamily="34" charset="0"/>
              </a:rPr>
              <a:t> </a:t>
            </a:r>
            <a:r>
              <a:rPr lang="en-US" sz="1400" dirty="0">
                <a:latin typeface="Calibri" panose="020F0502020204030204" pitchFamily="34" charset="0"/>
              </a:rPr>
              <a:t>builds molecules with different geometries, calculates single point energy, and analyzes the log file.</a:t>
            </a:r>
          </a:p>
          <a:p>
            <a:pPr marL="0" indent="0" algn="just">
              <a:buNone/>
            </a:pPr>
            <a:endParaRPr lang="en-US" sz="800" dirty="0">
              <a:latin typeface="Calibri" panose="020F0502020204030204" pitchFamily="34" charset="0"/>
            </a:endParaRPr>
          </a:p>
          <a:p>
            <a:pPr marL="0" indent="0" algn="just">
              <a:buNone/>
            </a:pPr>
            <a:r>
              <a:rPr lang="en-US" sz="1400" dirty="0" err="1">
                <a:solidFill>
                  <a:srgbClr val="000000"/>
                </a:solidFill>
                <a:latin typeface="Calibri" panose="020F0502020204030204" pitchFamily="34" charset="0"/>
              </a:rPr>
              <a:t>cb_lmp_log_workflow.py</a:t>
            </a:r>
            <a:r>
              <a:rPr lang="en-US" sz="1400" dirty="0">
                <a:solidFill>
                  <a:srgbClr val="000000"/>
                </a:solidFill>
                <a:latin typeface="Calibri" panose="020F0502020204030204" pitchFamily="34" charset="0"/>
              </a:rPr>
              <a:t> builds crystal structure </a:t>
            </a:r>
            <a:r>
              <a:rPr lang="en-US" sz="1400" dirty="0">
                <a:latin typeface="Calibri" panose="020F0502020204030204" pitchFamily="34" charset="0"/>
              </a:rPr>
              <a:t>with scaled lattice vectors</a:t>
            </a:r>
            <a:r>
              <a:rPr lang="en-US" sz="1400" dirty="0">
                <a:solidFill>
                  <a:srgbClr val="000000"/>
                </a:solidFill>
                <a:latin typeface="Calibri" panose="020F0502020204030204" pitchFamily="34" charset="0"/>
              </a:rPr>
              <a:t>, runs simulations, and </a:t>
            </a:r>
            <a:r>
              <a:rPr lang="en-US" sz="1400" dirty="0">
                <a:latin typeface="Calibri" panose="020F0502020204030204" pitchFamily="34" charset="0"/>
              </a:rPr>
              <a:t>analyzes the log file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AEE2520-E813-389E-1C17-A2B04EC4A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2001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raphic 22">
            <a:extLst>
              <a:ext uri="{FF2B5EF4-FFF2-40B4-BE49-F238E27FC236}">
                <a16:creationId xmlns:a16="http://schemas.microsoft.com/office/drawing/2014/main" id="{E983395F-DD1A-D6BB-FB3A-F980303304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1683" y="2054780"/>
            <a:ext cx="5486400" cy="4114800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7D3CC966-FBD0-5F88-856B-0220834E920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172200" y="2054780"/>
            <a:ext cx="5486400" cy="411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C174E11-7BE3-0048-94D8-35CDD799A5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Test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FE4A50E-A4D4-994E-BB48-CC433E82E80C}"/>
              </a:ext>
            </a:extLst>
          </p:cNvPr>
          <p:cNvSpPr/>
          <p:nvPr/>
        </p:nvSpPr>
        <p:spPr>
          <a:xfrm>
            <a:off x="1508758" y="1605949"/>
            <a:ext cx="323388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01: Gridded Amorphous Argon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F05FCFF-324F-61E7-69CC-7DEA8AB91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14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C9635E0-25D1-4F99-062C-1853B502FBE9}"/>
              </a:ext>
            </a:extLst>
          </p:cNvPr>
          <p:cNvSpPr txBox="1"/>
          <p:nvPr/>
        </p:nvSpPr>
        <p:spPr>
          <a:xfrm>
            <a:off x="2366416" y="2176115"/>
            <a:ext cx="210547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 20 min: 100 million </a:t>
            </a:r>
            <a:r>
              <a:rPr lang="en-US" sz="1600" dirty="0" err="1">
                <a:solidFill>
                  <a:srgbClr val="C00000"/>
                </a:solidFill>
              </a:rPr>
              <a:t>Ar</a:t>
            </a:r>
            <a:r>
              <a:rPr lang="en-US" sz="1600" dirty="0">
                <a:solidFill>
                  <a:srgbClr val="C00000"/>
                </a:solidFill>
              </a:rPr>
              <a:t>  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E3C28B7-43A3-3FB3-5C36-D4BF2DE44E38}"/>
              </a:ext>
            </a:extLst>
          </p:cNvPr>
          <p:cNvCxnSpPr/>
          <p:nvPr/>
        </p:nvCxnSpPr>
        <p:spPr>
          <a:xfrm>
            <a:off x="4439989" y="2345392"/>
            <a:ext cx="302654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66608C93-331A-F65F-620B-533A94C75637}"/>
              </a:ext>
            </a:extLst>
          </p:cNvPr>
          <p:cNvSpPr/>
          <p:nvPr/>
        </p:nvSpPr>
        <p:spPr>
          <a:xfrm>
            <a:off x="7223757" y="1609344"/>
            <a:ext cx="33324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02: Gridded Amorphous Butane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DCB42D5-02D1-7A2C-322B-0B2F65AB9DDF}"/>
              </a:ext>
            </a:extLst>
          </p:cNvPr>
          <p:cNvSpPr txBox="1"/>
          <p:nvPr/>
        </p:nvSpPr>
        <p:spPr>
          <a:xfrm>
            <a:off x="9140030" y="2789663"/>
            <a:ext cx="168434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C00000"/>
                </a:solidFill>
              </a:rPr>
              <a:t> 2.82 min</a:t>
            </a:r>
          </a:p>
          <a:p>
            <a:pPr algn="ctr"/>
            <a:r>
              <a:rPr lang="en-US" sz="1600" dirty="0">
                <a:solidFill>
                  <a:srgbClr val="C00000"/>
                </a:solidFill>
              </a:rPr>
              <a:t>10 million butane 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8D9CC07-5EBB-9AA5-B931-4ACB79A83F24}"/>
              </a:ext>
            </a:extLst>
          </p:cNvPr>
          <p:cNvCxnSpPr>
            <a:cxnSpLocks/>
          </p:cNvCxnSpPr>
          <p:nvPr/>
        </p:nvCxnSpPr>
        <p:spPr>
          <a:xfrm>
            <a:off x="10365377" y="3374438"/>
            <a:ext cx="190784" cy="6726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44C79803-2446-FFEE-A46C-D329BABC5949}"/>
              </a:ext>
            </a:extLst>
          </p:cNvPr>
          <p:cNvSpPr/>
          <p:nvPr/>
        </p:nvSpPr>
        <p:spPr>
          <a:xfrm>
            <a:off x="7705503" y="167595"/>
            <a:ext cx="431688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macOS Sequoia 15.6.1, Apple M4, 16GB LPDDR5</a:t>
            </a:r>
          </a:p>
          <a:p>
            <a:pPr algn="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Ubuntu 22.04.5 LTS, i5-11400F, RTX 3060 Ti, 16GB</a:t>
            </a:r>
          </a:p>
        </p:txBody>
      </p:sp>
    </p:spTree>
    <p:extLst>
      <p:ext uri="{BB962C8B-B14F-4D97-AF65-F5344CB8AC3E}">
        <p14:creationId xmlns:p14="http://schemas.microsoft.com/office/powerpoint/2010/main" val="38305368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DE386F-D01B-61C8-CC01-4FB87CC8C4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696D45E9-9943-DA7D-FD27-C6077CA6C6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5760" y="2057400"/>
            <a:ext cx="5486400" cy="411480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915E00C8-7022-A3DD-E2D4-0930D52B86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172200" y="2054780"/>
            <a:ext cx="5486400" cy="411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EB15EB-9855-2DBB-E76B-24FFD2FEA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415852" cy="1325563"/>
          </a:xfrm>
        </p:spPr>
        <p:txBody>
          <a:bodyPr/>
          <a:lstStyle/>
          <a:p>
            <a:r>
              <a:rPr lang="en-US" dirty="0"/>
              <a:t>Performance Test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DFEF9FC-DCA4-F8D0-4AFC-D07CAB07C9F2}"/>
              </a:ext>
            </a:extLst>
          </p:cNvPr>
          <p:cNvSpPr/>
          <p:nvPr/>
        </p:nvSpPr>
        <p:spPr>
          <a:xfrm>
            <a:off x="1515291" y="1605949"/>
            <a:ext cx="305017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03: Packed Amorphous Butane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5FC0181-8DA8-9077-A41A-E5F0ED854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15</a:t>
            </a:fld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35B7D35-656D-2872-5095-C6E37700935A}"/>
              </a:ext>
            </a:extLst>
          </p:cNvPr>
          <p:cNvSpPr/>
          <p:nvPr/>
        </p:nvSpPr>
        <p:spPr>
          <a:xfrm>
            <a:off x="7230291" y="1605949"/>
            <a:ext cx="305017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04: Grown Amorphous Butane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1371B2-9BFC-E961-5590-4CE9647BCE43}"/>
              </a:ext>
            </a:extLst>
          </p:cNvPr>
          <p:cNvSpPr txBox="1"/>
          <p:nvPr/>
        </p:nvSpPr>
        <p:spPr>
          <a:xfrm>
            <a:off x="2263140" y="2171929"/>
            <a:ext cx="219782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 4.94 h: 0.4 million CCCC  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B72B392-ACF9-D213-818C-3CD5C6E424FF}"/>
              </a:ext>
            </a:extLst>
          </p:cNvPr>
          <p:cNvCxnSpPr>
            <a:cxnSpLocks/>
          </p:cNvCxnSpPr>
          <p:nvPr/>
        </p:nvCxnSpPr>
        <p:spPr>
          <a:xfrm>
            <a:off x="4468458" y="2341206"/>
            <a:ext cx="240875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CF2FD89-4648-2B78-E696-7A5450448B2F}"/>
              </a:ext>
            </a:extLst>
          </p:cNvPr>
          <p:cNvSpPr txBox="1"/>
          <p:nvPr/>
        </p:nvSpPr>
        <p:spPr>
          <a:xfrm>
            <a:off x="8004638" y="2171929"/>
            <a:ext cx="220755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 6.88 h: 0.4 million CCCC  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E385BF6-D18B-3C71-031C-AD24F72D4112}"/>
              </a:ext>
            </a:extLst>
          </p:cNvPr>
          <p:cNvCxnSpPr>
            <a:cxnSpLocks/>
          </p:cNvCxnSpPr>
          <p:nvPr/>
        </p:nvCxnSpPr>
        <p:spPr>
          <a:xfrm>
            <a:off x="10212189" y="2341206"/>
            <a:ext cx="240875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AAE119E6-1879-2FD7-BD79-0C284E8E58A4}"/>
              </a:ext>
            </a:extLst>
          </p:cNvPr>
          <p:cNvSpPr txBox="1"/>
          <p:nvPr/>
        </p:nvSpPr>
        <p:spPr>
          <a:xfrm>
            <a:off x="4947079" y="6172200"/>
            <a:ext cx="22630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0.5 g/cm</a:t>
            </a:r>
            <a:r>
              <a:rPr lang="en-US" baseline="30000" dirty="0"/>
              <a:t>3</a:t>
            </a:r>
            <a:r>
              <a:rPr lang="en-US" dirty="0"/>
              <a:t> &amp; 0.5 radius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ADC88DE-B7BB-E81D-9920-3949A69CCD38}"/>
              </a:ext>
            </a:extLst>
          </p:cNvPr>
          <p:cNvSpPr/>
          <p:nvPr/>
        </p:nvSpPr>
        <p:spPr>
          <a:xfrm>
            <a:off x="7705503" y="167595"/>
            <a:ext cx="431688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macOS Sequoia 15.6.1, Apple M4, 16GB LPDDR5</a:t>
            </a:r>
          </a:p>
          <a:p>
            <a:pPr algn="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Ubuntu 22.04.5 LTS, i5-11400F, RTX 3060 Ti, 16GB</a:t>
            </a:r>
          </a:p>
        </p:txBody>
      </p:sp>
    </p:spTree>
    <p:extLst>
      <p:ext uri="{BB962C8B-B14F-4D97-AF65-F5344CB8AC3E}">
        <p14:creationId xmlns:p14="http://schemas.microsoft.com/office/powerpoint/2010/main" val="27060719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0E1320-6ABC-DC34-B56E-6DA6270F5D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11127034-22E1-D4EE-1E57-73891AA7C5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7200" y="2057400"/>
            <a:ext cx="5486400" cy="41148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F3925752-ECA0-507A-C833-2EA38A1F1C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172200" y="2057400"/>
            <a:ext cx="5486400" cy="411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2E1A65-F062-B483-D49D-16EFCB7239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415852" cy="1325563"/>
          </a:xfrm>
        </p:spPr>
        <p:txBody>
          <a:bodyPr/>
          <a:lstStyle/>
          <a:p>
            <a:r>
              <a:rPr lang="en-US" dirty="0"/>
              <a:t>Performance Test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92ED74D-D530-449B-7201-2FC9752ACAE4}"/>
              </a:ext>
            </a:extLst>
          </p:cNvPr>
          <p:cNvSpPr/>
          <p:nvPr/>
        </p:nvSpPr>
        <p:spPr>
          <a:xfrm>
            <a:off x="1377234" y="1605949"/>
            <a:ext cx="359847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05: Grown Amorphous Polyethylene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92E9CE8-3A4F-2B9E-07DB-3F268E5E69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16</a:t>
            </a:fld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236B0A5-AC39-3F45-1A96-AF28B0F4801F}"/>
              </a:ext>
            </a:extLst>
          </p:cNvPr>
          <p:cNvSpPr/>
          <p:nvPr/>
        </p:nvSpPr>
        <p:spPr>
          <a:xfrm>
            <a:off x="7878931" y="1605949"/>
            <a:ext cx="222676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06: Trajectory Density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A007EF-A178-053A-2693-C95D32C2BBAC}"/>
              </a:ext>
            </a:extLst>
          </p:cNvPr>
          <p:cNvSpPr txBox="1"/>
          <p:nvPr/>
        </p:nvSpPr>
        <p:spPr>
          <a:xfrm>
            <a:off x="3180801" y="2271175"/>
            <a:ext cx="177126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rgbClr val="C00000"/>
                </a:solidFill>
              </a:rPr>
              <a:t> 22.59 h</a:t>
            </a:r>
          </a:p>
          <a:p>
            <a:pPr algn="ctr"/>
            <a:r>
              <a:rPr lang="en-US" sz="1400" dirty="0">
                <a:solidFill>
                  <a:srgbClr val="C00000"/>
                </a:solidFill>
              </a:rPr>
              <a:t>20,000 (−CH</a:t>
            </a:r>
            <a:r>
              <a:rPr lang="en-US" sz="1400" baseline="-25000" dirty="0">
                <a:solidFill>
                  <a:srgbClr val="C00000"/>
                </a:solidFill>
              </a:rPr>
              <a:t>2</a:t>
            </a:r>
            <a:r>
              <a:rPr lang="en-US" sz="1400" dirty="0">
                <a:solidFill>
                  <a:srgbClr val="C00000"/>
                </a:solidFill>
              </a:rPr>
              <a:t>−)</a:t>
            </a:r>
            <a:r>
              <a:rPr lang="en-US" sz="1400" baseline="-25000" dirty="0">
                <a:solidFill>
                  <a:srgbClr val="C00000"/>
                </a:solidFill>
              </a:rPr>
              <a:t>100</a:t>
            </a:r>
            <a:endParaRPr lang="en-US" sz="1400" dirty="0">
              <a:solidFill>
                <a:srgbClr val="C00000"/>
              </a:solidFill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12029C8-01A6-6519-F107-1103F0286A66}"/>
              </a:ext>
            </a:extLst>
          </p:cNvPr>
          <p:cNvCxnSpPr>
            <a:cxnSpLocks/>
          </p:cNvCxnSpPr>
          <p:nvPr/>
        </p:nvCxnSpPr>
        <p:spPr>
          <a:xfrm flipV="1">
            <a:off x="4517758" y="2434590"/>
            <a:ext cx="217848" cy="98195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E4825302-C87F-AFE3-0A94-997E1B1DF4C6}"/>
              </a:ext>
            </a:extLst>
          </p:cNvPr>
          <p:cNvSpPr txBox="1"/>
          <p:nvPr/>
        </p:nvSpPr>
        <p:spPr>
          <a:xfrm>
            <a:off x="9668656" y="3065359"/>
            <a:ext cx="139750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rgbClr val="C00000"/>
                </a:solidFill>
              </a:rPr>
              <a:t>2 s / 200 MB</a:t>
            </a:r>
          </a:p>
          <a:p>
            <a:pPr algn="ctr"/>
            <a:r>
              <a:rPr lang="en-US" sz="1400" dirty="0">
                <a:solidFill>
                  <a:srgbClr val="C00000"/>
                </a:solidFill>
              </a:rPr>
              <a:t>25,000 frames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B4FD964-C081-C9AB-CF9B-3D9E30989738}"/>
              </a:ext>
            </a:extLst>
          </p:cNvPr>
          <p:cNvCxnSpPr>
            <a:cxnSpLocks/>
          </p:cNvCxnSpPr>
          <p:nvPr/>
        </p:nvCxnSpPr>
        <p:spPr>
          <a:xfrm flipV="1">
            <a:off x="10546302" y="2707579"/>
            <a:ext cx="96714" cy="211147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94AA54D-E7D2-7BC0-A470-182B76716D25}"/>
              </a:ext>
            </a:extLst>
          </p:cNvPr>
          <p:cNvSpPr txBox="1"/>
          <p:nvPr/>
        </p:nvSpPr>
        <p:spPr>
          <a:xfrm>
            <a:off x="1915015" y="6172200"/>
            <a:ext cx="23108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0.5 g/cm</a:t>
            </a:r>
            <a:r>
              <a:rPr lang="en-US" baseline="30000" dirty="0"/>
              <a:t>3</a:t>
            </a:r>
            <a:r>
              <a:rPr lang="en-US" dirty="0"/>
              <a:t> &amp; 0.5 radius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8388CB5-E31C-D9C7-4BCE-560227EFF033}"/>
              </a:ext>
            </a:extLst>
          </p:cNvPr>
          <p:cNvSpPr txBox="1"/>
          <p:nvPr/>
        </p:nvSpPr>
        <p:spPr>
          <a:xfrm>
            <a:off x="7966712" y="6172200"/>
            <a:ext cx="23108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100 hexane per frame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84727FF-8583-4C47-70C0-F1A2E486AC38}"/>
              </a:ext>
            </a:extLst>
          </p:cNvPr>
          <p:cNvSpPr/>
          <p:nvPr/>
        </p:nvSpPr>
        <p:spPr>
          <a:xfrm>
            <a:off x="7705503" y="167595"/>
            <a:ext cx="431688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macOS Sequoia 15.6.1, Apple M4, 16GB LPDDR5</a:t>
            </a:r>
          </a:p>
          <a:p>
            <a:pPr algn="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Ubuntu 22.04.5 LTS, i5-11400F, RTX 3060 Ti, 16GB</a:t>
            </a:r>
          </a:p>
        </p:txBody>
      </p:sp>
    </p:spTree>
    <p:extLst>
      <p:ext uri="{BB962C8B-B14F-4D97-AF65-F5344CB8AC3E}">
        <p14:creationId xmlns:p14="http://schemas.microsoft.com/office/powerpoint/2010/main" val="21333852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658E57-49B3-89B2-583A-235660011F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1AFEB8F6-2B28-75A4-CCA2-6E929B740C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7200" y="2054780"/>
            <a:ext cx="5486400" cy="4114800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8208EDF4-2B81-DD75-0AB9-1AE6AB620E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172200" y="2054780"/>
            <a:ext cx="5486400" cy="411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8DD450C-4C4C-22C0-180F-91A9E8BC97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415852" cy="1325563"/>
          </a:xfrm>
        </p:spPr>
        <p:txBody>
          <a:bodyPr/>
          <a:lstStyle/>
          <a:p>
            <a:r>
              <a:rPr lang="en-US" dirty="0"/>
              <a:t>Performance Test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6024479-EE2D-BDAA-C893-D2C616186633}"/>
              </a:ext>
            </a:extLst>
          </p:cNvPr>
          <p:cNvSpPr/>
          <p:nvPr/>
        </p:nvSpPr>
        <p:spPr>
          <a:xfrm>
            <a:off x="1789612" y="1605949"/>
            <a:ext cx="249500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07: Trajectory XYZ writer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E402DEC-C644-796D-0A16-9BEA4CBDA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17</a:t>
            </a:fld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31F55DB-5D78-B208-80F7-232F7F98D263}"/>
              </a:ext>
            </a:extLst>
          </p:cNvPr>
          <p:cNvSpPr/>
          <p:nvPr/>
        </p:nvSpPr>
        <p:spPr>
          <a:xfrm>
            <a:off x="7520151" y="1605949"/>
            <a:ext cx="260919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08: Trajectory HTML View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C0BAB78-9B73-510C-3F19-A1F9C974F1ED}"/>
              </a:ext>
            </a:extLst>
          </p:cNvPr>
          <p:cNvSpPr txBox="1"/>
          <p:nvPr/>
        </p:nvSpPr>
        <p:spPr>
          <a:xfrm>
            <a:off x="3187340" y="3601641"/>
            <a:ext cx="210547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C00000"/>
                </a:solidFill>
              </a:rPr>
              <a:t> 0.65 min / 200 MB</a:t>
            </a:r>
          </a:p>
          <a:p>
            <a:pPr algn="ctr"/>
            <a:r>
              <a:rPr lang="en-US" sz="1600" dirty="0">
                <a:solidFill>
                  <a:srgbClr val="C00000"/>
                </a:solidFill>
              </a:rPr>
              <a:t>25,000 frames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4C7382D-E7AB-DE91-256A-9F618BFBD150}"/>
              </a:ext>
            </a:extLst>
          </p:cNvPr>
          <p:cNvCxnSpPr>
            <a:cxnSpLocks/>
          </p:cNvCxnSpPr>
          <p:nvPr/>
        </p:nvCxnSpPr>
        <p:spPr>
          <a:xfrm>
            <a:off x="4851095" y="3901858"/>
            <a:ext cx="145446" cy="6925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493EE783-DE05-12B6-9B0A-0E15AE8A2624}"/>
              </a:ext>
            </a:extLst>
          </p:cNvPr>
          <p:cNvSpPr txBox="1"/>
          <p:nvPr/>
        </p:nvSpPr>
        <p:spPr>
          <a:xfrm>
            <a:off x="9123929" y="2280436"/>
            <a:ext cx="159366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C00000"/>
                </a:solidFill>
              </a:rPr>
              <a:t> 26.37 min</a:t>
            </a:r>
          </a:p>
          <a:p>
            <a:pPr algn="ctr"/>
            <a:r>
              <a:rPr lang="en-US" sz="1600" dirty="0">
                <a:solidFill>
                  <a:srgbClr val="C00000"/>
                </a:solidFill>
              </a:rPr>
              <a:t>3,000 frames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F4409C7-A819-2F35-5761-CA8D5E66E49C}"/>
              </a:ext>
            </a:extLst>
          </p:cNvPr>
          <p:cNvCxnSpPr>
            <a:cxnSpLocks/>
          </p:cNvCxnSpPr>
          <p:nvPr/>
        </p:nvCxnSpPr>
        <p:spPr>
          <a:xfrm>
            <a:off x="10430438" y="2572823"/>
            <a:ext cx="150001" cy="11621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DD4496F1-10A6-3267-1698-BE862A2A01BE}"/>
              </a:ext>
            </a:extLst>
          </p:cNvPr>
          <p:cNvSpPr txBox="1"/>
          <p:nvPr/>
        </p:nvSpPr>
        <p:spPr>
          <a:xfrm>
            <a:off x="4944292" y="6172200"/>
            <a:ext cx="22533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100 hexane per frame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B8E5B39-A892-6F37-A967-98C53494D89C}"/>
              </a:ext>
            </a:extLst>
          </p:cNvPr>
          <p:cNvSpPr/>
          <p:nvPr/>
        </p:nvSpPr>
        <p:spPr>
          <a:xfrm>
            <a:off x="7705503" y="167595"/>
            <a:ext cx="431688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macOS Sequoia 15.6.1, Apple M4, 16GB LPDDR5</a:t>
            </a:r>
          </a:p>
          <a:p>
            <a:pPr algn="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Ubuntu 22.04.5 LTS, i5-11400F, RTX 3060 Ti, 16GB</a:t>
            </a:r>
          </a:p>
        </p:txBody>
      </p:sp>
    </p:spTree>
    <p:extLst>
      <p:ext uri="{BB962C8B-B14F-4D97-AF65-F5344CB8AC3E}">
        <p14:creationId xmlns:p14="http://schemas.microsoft.com/office/powerpoint/2010/main" val="42942871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D80F29-4C1E-E8CC-D177-8DD57332F8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33EAECA1-07DD-6CE6-DCAE-A9116E75A6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7200" y="2057400"/>
            <a:ext cx="5486400" cy="4114800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A3A89CCB-1BC3-06FC-7C11-193734E920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172200" y="2057400"/>
            <a:ext cx="5486400" cy="411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6E6313B-5FAB-EAC8-2FC7-CBA5ADDAA2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415852" cy="1325563"/>
          </a:xfrm>
        </p:spPr>
        <p:txBody>
          <a:bodyPr/>
          <a:lstStyle/>
          <a:p>
            <a:r>
              <a:rPr lang="en-US" dirty="0"/>
              <a:t>Performance Test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8E008B3-D38B-4511-E150-141D27F12B6C}"/>
              </a:ext>
            </a:extLst>
          </p:cNvPr>
          <p:cNvSpPr/>
          <p:nvPr/>
        </p:nvSpPr>
        <p:spPr>
          <a:xfrm>
            <a:off x="1072054" y="1605949"/>
            <a:ext cx="40990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09: Trajectory Radial Distribution Function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C29D3AF-0176-86E0-42DF-BAD81E510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18</a:t>
            </a:fld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B9176A4-2C3A-D45D-A91A-69A0EFE5F095}"/>
              </a:ext>
            </a:extLst>
          </p:cNvPr>
          <p:cNvSpPr/>
          <p:nvPr/>
        </p:nvSpPr>
        <p:spPr>
          <a:xfrm>
            <a:off x="7478354" y="1605949"/>
            <a:ext cx="26649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10: Trajectory clash count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B82A0A-F48B-56E4-32F8-1CAB0775DF51}"/>
              </a:ext>
            </a:extLst>
          </p:cNvPr>
          <p:cNvSpPr txBox="1"/>
          <p:nvPr/>
        </p:nvSpPr>
        <p:spPr>
          <a:xfrm>
            <a:off x="4922943" y="6172200"/>
            <a:ext cx="2253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100 hexane per frame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40925CF-5C4B-8C58-24DC-2A93439C4572}"/>
              </a:ext>
            </a:extLst>
          </p:cNvPr>
          <p:cNvSpPr txBox="1"/>
          <p:nvPr/>
        </p:nvSpPr>
        <p:spPr>
          <a:xfrm>
            <a:off x="3431176" y="4194492"/>
            <a:ext cx="182287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C00000"/>
                </a:solidFill>
              </a:rPr>
              <a:t> 6.23 min / 191 MB</a:t>
            </a:r>
          </a:p>
          <a:p>
            <a:pPr algn="ctr"/>
            <a:r>
              <a:rPr lang="en-US" sz="1600" dirty="0">
                <a:solidFill>
                  <a:srgbClr val="C00000"/>
                </a:solidFill>
              </a:rPr>
              <a:t>25,000 frames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14671A1-7579-9E67-1F76-65AB617A4D12}"/>
              </a:ext>
            </a:extLst>
          </p:cNvPr>
          <p:cNvSpPr txBox="1"/>
          <p:nvPr/>
        </p:nvSpPr>
        <p:spPr>
          <a:xfrm>
            <a:off x="9148353" y="4288109"/>
            <a:ext cx="182287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C00000"/>
                </a:solidFill>
              </a:rPr>
              <a:t> 7.05 min / 190 MB</a:t>
            </a:r>
          </a:p>
          <a:p>
            <a:pPr algn="ctr"/>
            <a:r>
              <a:rPr lang="en-US" sz="1600" dirty="0">
                <a:solidFill>
                  <a:srgbClr val="C00000"/>
                </a:solidFill>
              </a:rPr>
              <a:t>25,000 frames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D488699-D909-1B94-1E18-13B4758CA1AE}"/>
              </a:ext>
            </a:extLst>
          </p:cNvPr>
          <p:cNvCxnSpPr>
            <a:cxnSpLocks/>
          </p:cNvCxnSpPr>
          <p:nvPr/>
        </p:nvCxnSpPr>
        <p:spPr>
          <a:xfrm flipV="1">
            <a:off x="4810112" y="3725530"/>
            <a:ext cx="138692" cy="263907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E42DF715-FDF1-B205-E22D-D0A16F420A09}"/>
              </a:ext>
            </a:extLst>
          </p:cNvPr>
          <p:cNvSpPr/>
          <p:nvPr/>
        </p:nvSpPr>
        <p:spPr>
          <a:xfrm>
            <a:off x="7705503" y="167595"/>
            <a:ext cx="431688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macOS Sequoia 15.6.1, Apple M4, 16GB LPDDR5</a:t>
            </a:r>
          </a:p>
          <a:p>
            <a:pPr algn="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Ubuntu 22.04.5 LTS, i5-11400F, RTX 3060 Ti, 16GB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52F7A04B-7DE4-2636-5E47-2661759634CA}"/>
              </a:ext>
            </a:extLst>
          </p:cNvPr>
          <p:cNvCxnSpPr>
            <a:cxnSpLocks/>
          </p:cNvCxnSpPr>
          <p:nvPr/>
        </p:nvCxnSpPr>
        <p:spPr>
          <a:xfrm flipV="1">
            <a:off x="10516612" y="3857483"/>
            <a:ext cx="138692" cy="263907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67520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4B54B7-3989-D0DC-ACE7-087B02E230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59DD51C2-6B9E-8424-970F-6B8209D230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7200" y="2057400"/>
            <a:ext cx="5486400" cy="411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AC2A20A-2934-4874-EAF0-EEB3C8085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415852" cy="1325563"/>
          </a:xfrm>
        </p:spPr>
        <p:txBody>
          <a:bodyPr/>
          <a:lstStyle/>
          <a:p>
            <a:r>
              <a:rPr lang="en-US" dirty="0"/>
              <a:t>Performance Test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55A2E31-EBF7-C337-18EF-000D2CC41FAB}"/>
              </a:ext>
            </a:extLst>
          </p:cNvPr>
          <p:cNvSpPr/>
          <p:nvPr/>
        </p:nvSpPr>
        <p:spPr>
          <a:xfrm>
            <a:off x="969264" y="1605949"/>
            <a:ext cx="42388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11: Trajectory Mean Squared Displacement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771319D-8E59-A016-A0F7-B28585297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19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C7B683-D4B8-BBC2-45F4-370D69F9A9C4}"/>
              </a:ext>
            </a:extLst>
          </p:cNvPr>
          <p:cNvSpPr txBox="1"/>
          <p:nvPr/>
        </p:nvSpPr>
        <p:spPr>
          <a:xfrm>
            <a:off x="1970758" y="6172200"/>
            <a:ext cx="2253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100 hexane per frame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25F3AEE-3907-0594-3025-7E078A484E00}"/>
              </a:ext>
            </a:extLst>
          </p:cNvPr>
          <p:cNvCxnSpPr>
            <a:cxnSpLocks/>
          </p:cNvCxnSpPr>
          <p:nvPr/>
        </p:nvCxnSpPr>
        <p:spPr>
          <a:xfrm>
            <a:off x="4944294" y="4204364"/>
            <a:ext cx="77499" cy="77659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00397244-1178-38FA-688E-42594C86C3F7}"/>
              </a:ext>
            </a:extLst>
          </p:cNvPr>
          <p:cNvSpPr txBox="1"/>
          <p:nvPr/>
        </p:nvSpPr>
        <p:spPr>
          <a:xfrm>
            <a:off x="3516079" y="3942754"/>
            <a:ext cx="182287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rgbClr val="C00000"/>
                </a:solidFill>
              </a:rPr>
              <a:t> 2.68 min / 264 MB</a:t>
            </a:r>
          </a:p>
          <a:p>
            <a:pPr algn="ctr"/>
            <a:r>
              <a:rPr lang="en-US" sz="1400" dirty="0">
                <a:solidFill>
                  <a:srgbClr val="C00000"/>
                </a:solidFill>
              </a:rPr>
              <a:t>25,000 frames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C75201B-FB61-42C1-DD2E-481489450FA1}"/>
              </a:ext>
            </a:extLst>
          </p:cNvPr>
          <p:cNvSpPr/>
          <p:nvPr/>
        </p:nvSpPr>
        <p:spPr>
          <a:xfrm>
            <a:off x="7705503" y="167595"/>
            <a:ext cx="431688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macOS Sequoia 15.6.1, Apple M4, 16GB LPDDR5</a:t>
            </a:r>
          </a:p>
          <a:p>
            <a:pPr algn="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Ubuntu 22.04.5 LTS, i5-11400F, RTX 3060 Ti, 16GB</a:t>
            </a:r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961847F2-8034-942C-F813-5F44155A77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5505429"/>
              </p:ext>
            </p:extLst>
          </p:nvPr>
        </p:nvGraphicFramePr>
        <p:xfrm>
          <a:off x="6602070" y="1479002"/>
          <a:ext cx="4754880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8720">
                  <a:extLst>
                    <a:ext uri="{9D8B030D-6E8A-4147-A177-3AD203B41FA5}">
                      <a16:colId xmlns:a16="http://schemas.microsoft.com/office/drawing/2014/main" val="2883161906"/>
                    </a:ext>
                  </a:extLst>
                </a:gridCol>
                <a:gridCol w="1188720">
                  <a:extLst>
                    <a:ext uri="{9D8B030D-6E8A-4147-A177-3AD203B41FA5}">
                      <a16:colId xmlns:a16="http://schemas.microsoft.com/office/drawing/2014/main" val="3801583462"/>
                    </a:ext>
                  </a:extLst>
                </a:gridCol>
                <a:gridCol w="1188720">
                  <a:extLst>
                    <a:ext uri="{9D8B030D-6E8A-4147-A177-3AD203B41FA5}">
                      <a16:colId xmlns:a16="http://schemas.microsoft.com/office/drawing/2014/main" val="3436171079"/>
                    </a:ext>
                  </a:extLst>
                </a:gridCol>
                <a:gridCol w="1188720">
                  <a:extLst>
                    <a:ext uri="{9D8B030D-6E8A-4147-A177-3AD203B41FA5}">
                      <a16:colId xmlns:a16="http://schemas.microsoft.com/office/drawing/2014/main" val="2145206307"/>
                    </a:ext>
                  </a:extLst>
                </a:gridCol>
              </a:tblGrid>
              <a:tr h="365760">
                <a:tc rowSpan="2"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Name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Number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Duration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5921768"/>
                  </a:ext>
                </a:extLst>
              </a:tr>
              <a:tr h="365760">
                <a:tc vMerge="1"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002060"/>
                          </a:solidFill>
                        </a:rPr>
                        <a:t>macOS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002060"/>
                          </a:solidFill>
                        </a:rPr>
                        <a:t>Ubuntu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02879236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Unit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1937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00:00:41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00:00:44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0002922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Integration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00:00:51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00:01:06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6272890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Performance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44:31:48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69:21:38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95460059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Scientific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11:28:46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10:47:26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8354662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3A23609B-D1AB-986B-D54B-D7B582FD02E4}"/>
              </a:ext>
            </a:extLst>
          </p:cNvPr>
          <p:cNvSpPr txBox="1"/>
          <p:nvPr/>
        </p:nvSpPr>
        <p:spPr>
          <a:xfrm>
            <a:off x="6515571" y="3991356"/>
            <a:ext cx="4938018" cy="24622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Unit: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All selected by PYTEST_ADDOPTS=</a:t>
            </a:r>
            <a:r>
              <a:rPr lang="en-US" sz="1400" i="1" dirty="0"/>
              <a:t>"-m ''"</a:t>
            </a: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r>
              <a:rPr lang="en-US" sz="1400" dirty="0"/>
              <a:t>Performance: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Simultaneous Job:  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Params Threshold: 3E7 (01), 14E3(05), 3E3 (08)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Ubuntu Failed Param: 2E7 (01), 1E7 (02), 12E3 (05), 25E2 (08)</a:t>
            </a:r>
          </a:p>
          <a:p>
            <a:endParaRPr lang="en-US" sz="1400" dirty="0"/>
          </a:p>
          <a:p>
            <a:r>
              <a:rPr lang="en-US" sz="1400" dirty="0"/>
              <a:t>Scientific: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Simultaneous Job:  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CPU Per Job: 2</a:t>
            </a:r>
          </a:p>
        </p:txBody>
      </p:sp>
    </p:spTree>
    <p:extLst>
      <p:ext uri="{BB962C8B-B14F-4D97-AF65-F5344CB8AC3E}">
        <p14:creationId xmlns:p14="http://schemas.microsoft.com/office/powerpoint/2010/main" val="9076131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B1BF32-5317-534C-8BE4-58EF89998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BSD 3-Clause License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A98CB3-347C-6A40-A202-223224B934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3000" dirty="0"/>
              <a:t>Allow redistribution in any forms, with or without modification.</a:t>
            </a:r>
          </a:p>
          <a:p>
            <a:pPr marL="0" indent="0">
              <a:buNone/>
            </a:pPr>
            <a:endParaRPr lang="en-US" sz="3000" dirty="0"/>
          </a:p>
          <a:p>
            <a:pPr marL="0" indent="0">
              <a:buNone/>
            </a:pPr>
            <a:r>
              <a:rPr lang="en-US" dirty="0"/>
              <a:t>In short:</a:t>
            </a:r>
          </a:p>
          <a:p>
            <a:pPr marL="514350" indent="-514350">
              <a:buAutoNum type="arabicParenR"/>
            </a:pPr>
            <a:r>
              <a:rPr lang="en-US" dirty="0"/>
              <a:t>The general BSD 3-Clause copyright allows </a:t>
            </a:r>
            <a:r>
              <a:rPr lang="en-US" b="1" dirty="0"/>
              <a:t>similar redistribution</a:t>
            </a:r>
            <a:r>
              <a:rPr lang="en-US" dirty="0"/>
              <a:t>.</a:t>
            </a:r>
          </a:p>
          <a:p>
            <a:pPr marL="514350" indent="-514350">
              <a:lnSpc>
                <a:spcPct val="100000"/>
              </a:lnSpc>
              <a:buFont typeface="Arial" panose="020B0604020202020204" pitchFamily="34" charset="0"/>
              <a:buAutoNum type="arabicParenR"/>
            </a:pPr>
            <a:r>
              <a:rPr lang="en-US" dirty="0"/>
              <a:t>The software is provided as is and in </a:t>
            </a:r>
            <a:r>
              <a:rPr lang="en-US" b="1" dirty="0"/>
              <a:t>no event </a:t>
            </a:r>
            <a:r>
              <a:rPr lang="en-US" dirty="0"/>
              <a:t>shall the copyright holder or contributors </a:t>
            </a:r>
            <a:r>
              <a:rPr lang="en-US" b="1" dirty="0"/>
              <a:t>be liable for any damages</a:t>
            </a:r>
            <a:r>
              <a:rPr lang="en-US" dirty="0"/>
              <a:t>.</a:t>
            </a:r>
          </a:p>
          <a:p>
            <a:pPr marL="514350" indent="-514350">
              <a:lnSpc>
                <a:spcPct val="100000"/>
              </a:lnSpc>
              <a:buFont typeface="Arial" panose="020B0604020202020204" pitchFamily="34" charset="0"/>
              <a:buAutoNum type="arabicParenR"/>
            </a:pPr>
            <a:r>
              <a:rPr lang="en-US" b="1" dirty="0"/>
              <a:t>Neither </a:t>
            </a:r>
            <a:r>
              <a:rPr lang="en-US" dirty="0"/>
              <a:t>the name of the </a:t>
            </a:r>
            <a:r>
              <a:rPr lang="en-US" b="1" dirty="0"/>
              <a:t>copyright</a:t>
            </a:r>
            <a:r>
              <a:rPr lang="en-US" dirty="0"/>
              <a:t> </a:t>
            </a:r>
            <a:r>
              <a:rPr lang="en-US" b="1" dirty="0"/>
              <a:t>holder</a:t>
            </a:r>
            <a:r>
              <a:rPr lang="en-US" dirty="0"/>
              <a:t> </a:t>
            </a:r>
            <a:r>
              <a:rPr lang="en-US" b="1" dirty="0"/>
              <a:t>nor</a:t>
            </a:r>
            <a:r>
              <a:rPr lang="en-US" dirty="0"/>
              <a:t> the names of its </a:t>
            </a:r>
            <a:r>
              <a:rPr lang="en-US" b="1" dirty="0"/>
              <a:t>contributors</a:t>
            </a:r>
            <a:r>
              <a:rPr lang="en-US" dirty="0"/>
              <a:t> may be used to </a:t>
            </a:r>
            <a:r>
              <a:rPr lang="en-US" b="1" dirty="0"/>
              <a:t>endorse</a:t>
            </a:r>
            <a:r>
              <a:rPr lang="en-US" dirty="0"/>
              <a:t> </a:t>
            </a:r>
            <a:r>
              <a:rPr lang="en-US" b="1" dirty="0"/>
              <a:t>or promote products derived</a:t>
            </a:r>
            <a:r>
              <a:rPr lang="en-US" dirty="0"/>
              <a:t> from this software </a:t>
            </a:r>
            <a:r>
              <a:rPr lang="en-US" b="1" dirty="0"/>
              <a:t>without specific prior written permission</a:t>
            </a:r>
            <a:r>
              <a:rPr lang="en-US" dirty="0"/>
              <a:t>.</a:t>
            </a:r>
          </a:p>
          <a:p>
            <a:pPr marL="514350" indent="-514350">
              <a:lnSpc>
                <a:spcPct val="100000"/>
              </a:lnSpc>
              <a:buFont typeface="Arial" panose="020B0604020202020204" pitchFamily="34" charset="0"/>
              <a:buAutoNum type="arabicParenR"/>
            </a:pPr>
            <a:endParaRPr lang="en-US" dirty="0"/>
          </a:p>
          <a:p>
            <a:pPr marL="0" indent="0">
              <a:buNone/>
            </a:pPr>
            <a:r>
              <a:rPr lang="en-US" sz="2400" dirty="0"/>
              <a:t>Full Information in </a:t>
            </a:r>
            <a:r>
              <a:rPr lang="en-US" sz="2400" i="1" u="sng" dirty="0">
                <a:solidFill>
                  <a:schemeClr val="accent1"/>
                </a:solidFill>
              </a:rPr>
              <a:t>https://</a:t>
            </a:r>
            <a:r>
              <a:rPr lang="en-US" sz="2400" i="1" u="sng" dirty="0" err="1">
                <a:solidFill>
                  <a:schemeClr val="accent1"/>
                </a:solidFill>
              </a:rPr>
              <a:t>github.com</a:t>
            </a:r>
            <a:r>
              <a:rPr lang="en-US" sz="2400" i="1" u="sng" dirty="0">
                <a:solidFill>
                  <a:schemeClr val="accent1"/>
                </a:solidFill>
              </a:rPr>
              <a:t>/zhteg4pvt/</a:t>
            </a:r>
            <a:r>
              <a:rPr lang="en-US" sz="2400" i="1" u="sng" dirty="0" err="1">
                <a:solidFill>
                  <a:schemeClr val="accent1"/>
                </a:solidFill>
              </a:rPr>
              <a:t>nemd</a:t>
            </a:r>
            <a:r>
              <a:rPr lang="en-US" sz="2400" i="1" u="sng" dirty="0">
                <a:solidFill>
                  <a:schemeClr val="accent1"/>
                </a:solidFill>
              </a:rPr>
              <a:t>/tree/main/LICENSE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9FF44F-EF16-7C56-017A-21B581865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5282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310AC05E-9076-4B51-E1E0-0C0453A2FE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7200" y="1341520"/>
            <a:ext cx="5486400" cy="411480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81E7B7B1-CBD6-A9BE-E078-538C2E7FE73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209436" y="1344168"/>
            <a:ext cx="5486400" cy="411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C174E11-7BE3-0048-94D8-35CDD799A5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7610"/>
            <a:ext cx="10515600" cy="1325563"/>
          </a:xfrm>
        </p:spPr>
        <p:txBody>
          <a:bodyPr/>
          <a:lstStyle/>
          <a:p>
            <a:r>
              <a:rPr lang="en-US" dirty="0"/>
              <a:t>Scientific Test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9888FE3-FC9F-C19C-4839-C34F1FAD5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20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FE4A50E-A4D4-994E-BB48-CC433E82E80C}"/>
              </a:ext>
            </a:extLst>
          </p:cNvPr>
          <p:cNvSpPr/>
          <p:nvPr/>
        </p:nvSpPr>
        <p:spPr>
          <a:xfrm>
            <a:off x="1945759" y="1280160"/>
            <a:ext cx="26049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01: Methane Gas Density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2DB40E-1633-0DB7-2003-8FB8D00407E7}"/>
              </a:ext>
            </a:extLst>
          </p:cNvPr>
          <p:cNvSpPr txBox="1"/>
          <p:nvPr/>
        </p:nvSpPr>
        <p:spPr>
          <a:xfrm>
            <a:off x="2945221" y="4143492"/>
            <a:ext cx="260497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0.660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vs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0.657 </a:t>
            </a:r>
            <a:r>
              <a:rPr lang="en-US" dirty="0">
                <a:solidFill>
                  <a:srgbClr val="FF0000"/>
                </a:solidFill>
              </a:rPr>
              <a:t>kg/m</a:t>
            </a:r>
            <a:r>
              <a:rPr lang="en-US" baseline="30000" dirty="0">
                <a:solidFill>
                  <a:srgbClr val="FF0000"/>
                </a:solidFill>
              </a:rPr>
              <a:t>3</a:t>
            </a:r>
            <a:r>
              <a:rPr lang="en-US" dirty="0">
                <a:solidFill>
                  <a:srgbClr val="FF0000"/>
                </a:solidFill>
              </a:rPr>
              <a:t> </a:t>
            </a:r>
          </a:p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(25 °C, 1 atm from ref)</a:t>
            </a:r>
          </a:p>
          <a:p>
            <a:endParaRPr lang="en-US" baseline="30000" dirty="0">
              <a:solidFill>
                <a:srgbClr val="FF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85D4F07-6067-4732-9809-ACCD8FCE3EF2}"/>
              </a:ext>
            </a:extLst>
          </p:cNvPr>
          <p:cNvSpPr txBox="1"/>
          <p:nvPr/>
        </p:nvSpPr>
        <p:spPr>
          <a:xfrm>
            <a:off x="3805311" y="92377"/>
            <a:ext cx="827327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https://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</a:rPr>
              <a:t>en.wikipedia.org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/wiki/Methane</a:t>
            </a:r>
          </a:p>
          <a:p>
            <a:pPr algn="r"/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https://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</a:rPr>
              <a:t>www.engineeringtoolbox.com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/ethane-C2H6-density-specific-weight-temperature-pressure-d_2088.html 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25F3B4B-B5EB-80B8-9255-4F82A650BA20}"/>
              </a:ext>
            </a:extLst>
          </p:cNvPr>
          <p:cNvSpPr/>
          <p:nvPr/>
        </p:nvSpPr>
        <p:spPr>
          <a:xfrm>
            <a:off x="3331024" y="5569296"/>
            <a:ext cx="6701249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4 independent runs using different random seeds:</a:t>
            </a:r>
          </a:p>
          <a:p>
            <a:r>
              <a:rPr lang="en-US" sz="1600" dirty="0"/>
              <a:t>  a) Amorphous builder at a density of  0.5 g/cm</a:t>
            </a:r>
            <a:r>
              <a:rPr lang="en-US" sz="1600" baseline="30000" dirty="0"/>
              <a:t>3</a:t>
            </a:r>
            <a:r>
              <a:rPr lang="en-US" sz="1600" dirty="0"/>
              <a:t> or 0.004 g/cm</a:t>
            </a:r>
            <a:r>
              <a:rPr lang="en-US" sz="1600" baseline="30000" dirty="0"/>
              <a:t>3</a:t>
            </a:r>
            <a:endParaRPr lang="en-US" sz="1600" dirty="0"/>
          </a:p>
          <a:p>
            <a:r>
              <a:rPr lang="en-US" sz="1600" dirty="0"/>
              <a:t>  b) Molecular dynamics (Berendsen at 300 K and 1 atm)</a:t>
            </a:r>
          </a:p>
          <a:p>
            <a:r>
              <a:rPr lang="en-US" sz="1600" dirty="0"/>
              <a:t>  c) Density analysis of trajectory frames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A4B9C49-0B6C-04BE-606F-82A7C1A5B15A}"/>
              </a:ext>
            </a:extLst>
          </p:cNvPr>
          <p:cNvSpPr/>
          <p:nvPr/>
        </p:nvSpPr>
        <p:spPr>
          <a:xfrm>
            <a:off x="7882287" y="1280160"/>
            <a:ext cx="26049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02: Ethane Gas Density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2833EEC-07BD-F268-B56F-11E746DFB440}"/>
              </a:ext>
            </a:extLst>
          </p:cNvPr>
          <p:cNvSpPr txBox="1"/>
          <p:nvPr/>
        </p:nvSpPr>
        <p:spPr>
          <a:xfrm>
            <a:off x="8782493" y="4100959"/>
            <a:ext cx="252877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1.038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vs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1.214 </a:t>
            </a:r>
            <a:r>
              <a:rPr lang="en-US" dirty="0">
                <a:solidFill>
                  <a:srgbClr val="FF0000"/>
                </a:solidFill>
              </a:rPr>
              <a:t>kg/m</a:t>
            </a:r>
            <a:r>
              <a:rPr lang="en-US" baseline="30000" dirty="0">
                <a:solidFill>
                  <a:srgbClr val="FF0000"/>
                </a:solidFill>
              </a:rPr>
              <a:t>3</a:t>
            </a:r>
            <a:r>
              <a:rPr lang="en-US" dirty="0">
                <a:solidFill>
                  <a:srgbClr val="FF0000"/>
                </a:solidFill>
              </a:rPr>
              <a:t> </a:t>
            </a:r>
          </a:p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(300K, 1 bara from ref)</a:t>
            </a:r>
          </a:p>
        </p:txBody>
      </p:sp>
    </p:spTree>
    <p:extLst>
      <p:ext uri="{BB962C8B-B14F-4D97-AF65-F5344CB8AC3E}">
        <p14:creationId xmlns:p14="http://schemas.microsoft.com/office/powerpoint/2010/main" val="33835535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697DE7-7483-9AF0-5FE8-063E325092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D40B03A5-DCFB-92C1-EA9E-507B673A0F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08776" y="1344168"/>
            <a:ext cx="5486400" cy="41148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0B38053A-F9A9-D551-05B4-D30FD66416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7200" y="1344168"/>
            <a:ext cx="5486400" cy="41148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10673A1-8B69-F1A6-D4BD-BFB442C5C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21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A21690A-6067-38D1-4944-78301D5426F4}"/>
              </a:ext>
            </a:extLst>
          </p:cNvPr>
          <p:cNvSpPr/>
          <p:nvPr/>
        </p:nvSpPr>
        <p:spPr>
          <a:xfrm>
            <a:off x="1945759" y="1280160"/>
            <a:ext cx="26049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03: Propane Gas Density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A8E68F-7B70-B644-FC47-F2CE559EAF77}"/>
              </a:ext>
            </a:extLst>
          </p:cNvPr>
          <p:cNvSpPr txBox="1"/>
          <p:nvPr/>
        </p:nvSpPr>
        <p:spPr>
          <a:xfrm>
            <a:off x="2796363" y="3683793"/>
            <a:ext cx="276446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1.267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vs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1.808 </a:t>
            </a:r>
            <a:r>
              <a:rPr lang="en-US" dirty="0">
                <a:solidFill>
                  <a:srgbClr val="FF0000"/>
                </a:solidFill>
              </a:rPr>
              <a:t>kg/m</a:t>
            </a:r>
            <a:r>
              <a:rPr lang="en-US" baseline="30000" dirty="0">
                <a:solidFill>
                  <a:srgbClr val="FF0000"/>
                </a:solidFill>
              </a:rPr>
              <a:t>3</a:t>
            </a:r>
            <a:r>
              <a:rPr lang="en-US" dirty="0">
                <a:solidFill>
                  <a:srgbClr val="FF0000"/>
                </a:solidFill>
              </a:rPr>
              <a:t> </a:t>
            </a:r>
          </a:p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(0 °C, 101.3 kPa from ref)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6037EC8-76C5-C5A7-E477-7BBA1C773D4C}"/>
              </a:ext>
            </a:extLst>
          </p:cNvPr>
          <p:cNvSpPr txBox="1"/>
          <p:nvPr/>
        </p:nvSpPr>
        <p:spPr>
          <a:xfrm>
            <a:off x="4241409" y="78309"/>
            <a:ext cx="783717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https://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</a:rPr>
              <a:t>en.wikipedia.org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/wiki/Propane</a:t>
            </a:r>
          </a:p>
          <a:p>
            <a:pPr algn="r"/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https://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</a:rPr>
              <a:t>www.engineeringtoolbox.com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/butane-density-specific-weight-temperature-pressure-d_2080.html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2E75967-68FB-0C26-968A-E616DEC11444}"/>
              </a:ext>
            </a:extLst>
          </p:cNvPr>
          <p:cNvSpPr/>
          <p:nvPr/>
        </p:nvSpPr>
        <p:spPr>
          <a:xfrm>
            <a:off x="7882287" y="1280160"/>
            <a:ext cx="26049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04: Butane Gas Density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6B581A0-F9C0-1EC2-A6C8-0A270A1A4365}"/>
              </a:ext>
            </a:extLst>
          </p:cNvPr>
          <p:cNvSpPr txBox="1"/>
          <p:nvPr/>
        </p:nvSpPr>
        <p:spPr>
          <a:xfrm>
            <a:off x="8610600" y="3686901"/>
            <a:ext cx="26811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1.359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vs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2.400 </a:t>
            </a:r>
            <a:r>
              <a:rPr lang="en-US" dirty="0">
                <a:solidFill>
                  <a:srgbClr val="FF0000"/>
                </a:solidFill>
              </a:rPr>
              <a:t>kg/m</a:t>
            </a:r>
            <a:r>
              <a:rPr lang="en-US" baseline="30000" dirty="0">
                <a:solidFill>
                  <a:srgbClr val="FF0000"/>
                </a:solidFill>
              </a:rPr>
              <a:t>3</a:t>
            </a:r>
            <a:r>
              <a:rPr lang="en-US" dirty="0">
                <a:solidFill>
                  <a:srgbClr val="FF0000"/>
                </a:solidFill>
              </a:rPr>
              <a:t> </a:t>
            </a:r>
          </a:p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(300K, 1 bara from ref)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90B06A9-D6EB-3701-23B7-8B02DC3E8F44}"/>
              </a:ext>
            </a:extLst>
          </p:cNvPr>
          <p:cNvSpPr/>
          <p:nvPr/>
        </p:nvSpPr>
        <p:spPr>
          <a:xfrm>
            <a:off x="1652952" y="5924039"/>
            <a:ext cx="925453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Amorphous builder (0.002 g/cm</a:t>
            </a:r>
            <a:r>
              <a:rPr lang="en-US" sz="1600" baseline="30000" dirty="0"/>
              <a:t>3</a:t>
            </a:r>
            <a:r>
              <a:rPr lang="en-US" sz="1600" dirty="0"/>
              <a:t>) </a:t>
            </a:r>
            <a:r>
              <a:rPr lang="en-US" sz="1600" dirty="0">
                <a:sym typeface="Wingdings" pitchFamily="2" charset="2"/>
              </a:rPr>
              <a:t> </a:t>
            </a:r>
            <a:r>
              <a:rPr lang="en-US" sz="1600" dirty="0"/>
              <a:t>Molecular Dynamics (Berendsen at 300 K and 1 atm) </a:t>
            </a:r>
            <a:r>
              <a:rPr lang="en-US" sz="1600" dirty="0">
                <a:sym typeface="Wingdings" pitchFamily="2" charset="2"/>
              </a:rPr>
              <a:t> </a:t>
            </a:r>
            <a:r>
              <a:rPr lang="en-US" sz="1600" dirty="0"/>
              <a:t>Density Analysis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8C0A759-DE7A-4C1D-0E6D-AB88495927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7610"/>
            <a:ext cx="10515600" cy="1325563"/>
          </a:xfrm>
        </p:spPr>
        <p:txBody>
          <a:bodyPr/>
          <a:lstStyle/>
          <a:p>
            <a:r>
              <a:rPr lang="en-US" dirty="0"/>
              <a:t>Scientific Test</a:t>
            </a:r>
          </a:p>
        </p:txBody>
      </p:sp>
    </p:spTree>
    <p:extLst>
      <p:ext uri="{BB962C8B-B14F-4D97-AF65-F5344CB8AC3E}">
        <p14:creationId xmlns:p14="http://schemas.microsoft.com/office/powerpoint/2010/main" val="32341131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6398D2-8944-0FDC-3F4C-6BAD746455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id="{FDCDC9A3-EB80-2794-F770-71381D9D0B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08776" y="1341520"/>
            <a:ext cx="5486400" cy="41148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1AF4EDD5-E6DD-D295-F6E1-22846C5A2D7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7200" y="1341520"/>
            <a:ext cx="5486400" cy="41148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95FF0B-CBBB-3DFF-1122-75C0C20250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22</a:t>
            </a:fld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C7CC8BF-39B5-BDA1-4A5E-17FCB9031092}"/>
              </a:ext>
            </a:extLst>
          </p:cNvPr>
          <p:cNvSpPr txBox="1"/>
          <p:nvPr/>
        </p:nvSpPr>
        <p:spPr>
          <a:xfrm>
            <a:off x="6985592" y="106445"/>
            <a:ext cx="509299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https://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</a:rPr>
              <a:t>macro.lsu.edu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/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</a:rPr>
              <a:t>HowTo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/solvents/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</a:rPr>
              <a:t>hexane.htm</a:t>
            </a:r>
            <a:endParaRPr lang="en-US" sz="1400" dirty="0">
              <a:solidFill>
                <a:schemeClr val="bg1">
                  <a:lumMod val="50000"/>
                </a:schemeClr>
              </a:solidFill>
            </a:endParaRPr>
          </a:p>
          <a:p>
            <a:pPr algn="r"/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https://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</a:rPr>
              <a:t>www.vip-ltd.co.uk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/Expansion/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</a:rPr>
              <a:t>Density_Of_Water_Tables.pdf</a:t>
            </a:r>
            <a:endParaRPr 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E8E9B2A-D5D4-B6A5-0640-DBB5E4DCB328}"/>
              </a:ext>
            </a:extLst>
          </p:cNvPr>
          <p:cNvSpPr txBox="1"/>
          <p:nvPr/>
        </p:nvSpPr>
        <p:spPr>
          <a:xfrm>
            <a:off x="2938147" y="1741904"/>
            <a:ext cx="260497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0.6372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vs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0.6548 </a:t>
            </a:r>
            <a:r>
              <a:rPr lang="en-US" dirty="0">
                <a:solidFill>
                  <a:srgbClr val="FF0000"/>
                </a:solidFill>
              </a:rPr>
              <a:t>g/cm</a:t>
            </a:r>
            <a:r>
              <a:rPr lang="en-US" baseline="30000" dirty="0">
                <a:solidFill>
                  <a:srgbClr val="FF0000"/>
                </a:solidFill>
              </a:rPr>
              <a:t>3</a:t>
            </a:r>
            <a:r>
              <a:rPr lang="en-US" dirty="0">
                <a:solidFill>
                  <a:srgbClr val="FF0000"/>
                </a:solidFill>
              </a:rPr>
              <a:t> </a:t>
            </a:r>
          </a:p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(25 °C from ref)</a:t>
            </a:r>
          </a:p>
          <a:p>
            <a:endParaRPr lang="en-US" baseline="30000" dirty="0">
              <a:solidFill>
                <a:srgbClr val="FF00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6F4D995-C7CA-6349-334F-FE4C02F9C0C4}"/>
              </a:ext>
            </a:extLst>
          </p:cNvPr>
          <p:cNvSpPr txBox="1"/>
          <p:nvPr/>
        </p:nvSpPr>
        <p:spPr>
          <a:xfrm>
            <a:off x="8080760" y="3125657"/>
            <a:ext cx="302673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0.9702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vs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0.9971 </a:t>
            </a:r>
            <a:r>
              <a:rPr lang="en-US" dirty="0">
                <a:solidFill>
                  <a:srgbClr val="FF0000"/>
                </a:solidFill>
              </a:rPr>
              <a:t>g/cm</a:t>
            </a:r>
            <a:r>
              <a:rPr lang="en-US" baseline="30000" dirty="0">
                <a:solidFill>
                  <a:srgbClr val="FF0000"/>
                </a:solidFill>
              </a:rPr>
              <a:t>3</a:t>
            </a:r>
            <a:r>
              <a:rPr lang="en-US" dirty="0">
                <a:solidFill>
                  <a:srgbClr val="FF0000"/>
                </a:solidFill>
              </a:rPr>
              <a:t> </a:t>
            </a:r>
          </a:p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(25 °C, 1 atm from ref)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0AE90E8-D32F-DFA2-9A2C-5B2068B06B99}"/>
              </a:ext>
            </a:extLst>
          </p:cNvPr>
          <p:cNvSpPr/>
          <p:nvPr/>
        </p:nvSpPr>
        <p:spPr>
          <a:xfrm>
            <a:off x="2076894" y="1280160"/>
            <a:ext cx="26049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07: Hexane Liquid Density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0C705CE-FEBF-539D-9C25-3B5E86883E79}"/>
              </a:ext>
            </a:extLst>
          </p:cNvPr>
          <p:cNvSpPr/>
          <p:nvPr/>
        </p:nvSpPr>
        <p:spPr>
          <a:xfrm>
            <a:off x="7769688" y="1280160"/>
            <a:ext cx="302673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08: SPC Water Liquid Density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E5D8862-A3E6-D867-B45A-6D92C621F1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7610"/>
            <a:ext cx="10515600" cy="1325563"/>
          </a:xfrm>
        </p:spPr>
        <p:txBody>
          <a:bodyPr/>
          <a:lstStyle/>
          <a:p>
            <a:r>
              <a:rPr lang="en-US" dirty="0"/>
              <a:t>Scientific Test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F3C152-6C2C-95A3-1C98-93982D30AF6D}"/>
              </a:ext>
            </a:extLst>
          </p:cNvPr>
          <p:cNvSpPr txBox="1"/>
          <p:nvPr/>
        </p:nvSpPr>
        <p:spPr>
          <a:xfrm>
            <a:off x="3548746" y="5635051"/>
            <a:ext cx="554953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4 or 2 independent runs using different random seeds:</a:t>
            </a:r>
          </a:p>
          <a:p>
            <a:r>
              <a:rPr lang="en-US" sz="1600" dirty="0"/>
              <a:t>  a) Amorphous builder at a density of 0.6548 g/cm</a:t>
            </a:r>
            <a:r>
              <a:rPr lang="en-US" sz="1600" baseline="30000" dirty="0"/>
              <a:t>3 </a:t>
            </a:r>
            <a:r>
              <a:rPr lang="en-US" sz="1600" dirty="0"/>
              <a:t>or 0.8 g/cm</a:t>
            </a:r>
            <a:r>
              <a:rPr lang="en-US" sz="1600" baseline="30000" dirty="0"/>
              <a:t>3 </a:t>
            </a:r>
          </a:p>
          <a:p>
            <a:r>
              <a:rPr lang="en-US" sz="1600" dirty="0"/>
              <a:t>  b) Molecular dynamics (MTK at 300 K and 1 atm)</a:t>
            </a:r>
          </a:p>
          <a:p>
            <a:r>
              <a:rPr lang="en-US" sz="1600" dirty="0"/>
              <a:t>  c) Density analysis</a:t>
            </a:r>
          </a:p>
        </p:txBody>
      </p:sp>
    </p:spTree>
    <p:extLst>
      <p:ext uri="{BB962C8B-B14F-4D97-AF65-F5344CB8AC3E}">
        <p14:creationId xmlns:p14="http://schemas.microsoft.com/office/powerpoint/2010/main" val="18996741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24DDC3-EDBB-B67C-976C-334B6938C8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raphic 22">
            <a:extLst>
              <a:ext uri="{FF2B5EF4-FFF2-40B4-BE49-F238E27FC236}">
                <a16:creationId xmlns:a16="http://schemas.microsoft.com/office/drawing/2014/main" id="{7D339597-1BDD-FAE1-6975-61BC377C6C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08776" y="1341520"/>
            <a:ext cx="5486400" cy="41148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DE619593-768D-7993-8C16-259A2B32F0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7200" y="1341520"/>
            <a:ext cx="5486400" cy="41148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3C7B4C6-CF19-CC8F-53C9-27FB11E721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23</a:t>
            </a:fld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8FAE156-6C35-652E-FE86-F6476BFA8738}"/>
              </a:ext>
            </a:extLst>
          </p:cNvPr>
          <p:cNvSpPr txBox="1"/>
          <p:nvPr/>
        </p:nvSpPr>
        <p:spPr>
          <a:xfrm>
            <a:off x="8610600" y="106445"/>
            <a:ext cx="346798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J. Chem. Inf. Model. 2021, 61, 9, 4521–4536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CF742BD-FC97-F6AE-7D1A-016E4318DD0D}"/>
              </a:ext>
            </a:extLst>
          </p:cNvPr>
          <p:cNvSpPr/>
          <p:nvPr/>
        </p:nvSpPr>
        <p:spPr>
          <a:xfrm>
            <a:off x="839974" y="5474608"/>
            <a:ext cx="911084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1 Seeded Amorphous Builder </a:t>
            </a:r>
            <a:r>
              <a:rPr lang="en-US" sz="1600" dirty="0">
                <a:sym typeface="Wingdings" pitchFamily="2" charset="2"/>
              </a:rPr>
              <a:t></a:t>
            </a:r>
            <a:r>
              <a:rPr lang="en-US" sz="1600" dirty="0"/>
              <a:t>  Molecular Dynamics </a:t>
            </a:r>
            <a:r>
              <a:rPr lang="en-US" sz="1600" dirty="0">
                <a:sym typeface="Wingdings" pitchFamily="2" charset="2"/>
              </a:rPr>
              <a:t></a:t>
            </a:r>
            <a:r>
              <a:rPr lang="en-US" sz="1600" dirty="0"/>
              <a:t> Density and Mean Squared Displacement Analyses</a:t>
            </a:r>
          </a:p>
          <a:p>
            <a:r>
              <a:rPr lang="en-US" sz="1600" dirty="0"/>
              <a:t>2 …</a:t>
            </a:r>
          </a:p>
          <a:p>
            <a:r>
              <a:rPr lang="en-US" sz="1600" dirty="0"/>
              <a:t>3 …</a:t>
            </a:r>
          </a:p>
          <a:p>
            <a:r>
              <a:rPr lang="en-US" sz="1600" dirty="0"/>
              <a:t>4 …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97D4351-34A9-E409-A92F-45EB1A1CD4ED}"/>
              </a:ext>
            </a:extLst>
          </p:cNvPr>
          <p:cNvSpPr/>
          <p:nvPr/>
        </p:nvSpPr>
        <p:spPr>
          <a:xfrm>
            <a:off x="2907792" y="1280160"/>
            <a:ext cx="60463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09: SPC Water Liquid Density and Mean Squared Displacement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8567D76-EA5F-B335-8BBD-C2EF2AC4E49E}"/>
              </a:ext>
            </a:extLst>
          </p:cNvPr>
          <p:cNvSpPr/>
          <p:nvPr/>
        </p:nvSpPr>
        <p:spPr>
          <a:xfrm>
            <a:off x="2589044" y="2699039"/>
            <a:ext cx="48376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d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80393E8-3BBB-DA1C-7D40-A38AA669F2B4}"/>
              </a:ext>
            </a:extLst>
          </p:cNvPr>
          <p:cNvSpPr/>
          <p:nvPr/>
        </p:nvSpPr>
        <p:spPr>
          <a:xfrm>
            <a:off x="1323305" y="4790114"/>
            <a:ext cx="60069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a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674E85E-3213-9DB9-7CEA-03F192A31513}"/>
              </a:ext>
            </a:extLst>
          </p:cNvPr>
          <p:cNvSpPr/>
          <p:nvPr/>
        </p:nvSpPr>
        <p:spPr>
          <a:xfrm>
            <a:off x="1603321" y="3831458"/>
            <a:ext cx="112347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b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4F6CD81-7908-A9C1-3FAE-BFD934364E93}"/>
              </a:ext>
            </a:extLst>
          </p:cNvPr>
          <p:cNvSpPr/>
          <p:nvPr/>
        </p:nvSpPr>
        <p:spPr>
          <a:xfrm>
            <a:off x="1678958" y="2866555"/>
            <a:ext cx="60069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c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A69642A-2594-A4E0-215F-1E6241B7CA06}"/>
              </a:ext>
            </a:extLst>
          </p:cNvPr>
          <p:cNvSpPr/>
          <p:nvPr/>
        </p:nvSpPr>
        <p:spPr>
          <a:xfrm>
            <a:off x="3806459" y="2691400"/>
            <a:ext cx="78627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e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475AB2D-A9ED-95A3-19A5-27918FA6F79E}"/>
              </a:ext>
            </a:extLst>
          </p:cNvPr>
          <p:cNvSpPr/>
          <p:nvPr/>
        </p:nvSpPr>
        <p:spPr>
          <a:xfrm>
            <a:off x="4644721" y="2692984"/>
            <a:ext cx="60069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g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F805CDB-CC75-E405-5980-B648AA9BF4EE}"/>
              </a:ext>
            </a:extLst>
          </p:cNvPr>
          <p:cNvSpPr txBox="1"/>
          <p:nvPr/>
        </p:nvSpPr>
        <p:spPr>
          <a:xfrm>
            <a:off x="2183960" y="3126085"/>
            <a:ext cx="3281172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a) NVT from low to target temp</a:t>
            </a:r>
          </a:p>
          <a:p>
            <a:r>
              <a:rPr lang="en-US" sz="1600" dirty="0"/>
              <a:t>b) Deform the box to match the press</a:t>
            </a:r>
          </a:p>
          <a:p>
            <a:r>
              <a:rPr lang="en-US" sz="1600" dirty="0"/>
              <a:t>c) NVT relaxation</a:t>
            </a:r>
          </a:p>
          <a:p>
            <a:r>
              <a:rPr lang="en-US" sz="1600" dirty="0"/>
              <a:t>d) NPT at target press and temp</a:t>
            </a:r>
          </a:p>
          <a:p>
            <a:r>
              <a:rPr lang="en-US" sz="1600" dirty="0"/>
              <a:t>e) Average the box</a:t>
            </a:r>
          </a:p>
          <a:p>
            <a:r>
              <a:rPr lang="en-US" sz="1600" dirty="0"/>
              <a:t>f) NVT relaxation</a:t>
            </a:r>
          </a:p>
          <a:p>
            <a:r>
              <a:rPr lang="en-US" sz="1600" dirty="0"/>
              <a:t>g) NVE production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DBD342A-643D-BAC5-60B7-635B5DBF0199}"/>
              </a:ext>
            </a:extLst>
          </p:cNvPr>
          <p:cNvSpPr/>
          <p:nvPr/>
        </p:nvSpPr>
        <p:spPr>
          <a:xfrm>
            <a:off x="3986573" y="2689171"/>
            <a:ext cx="78627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f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010A137-677F-BD23-7F0C-FE0F8B8A64B2}"/>
              </a:ext>
            </a:extLst>
          </p:cNvPr>
          <p:cNvSpPr/>
          <p:nvPr/>
        </p:nvSpPr>
        <p:spPr>
          <a:xfrm>
            <a:off x="10063146" y="5832812"/>
            <a:ext cx="150450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Fit and Report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2186BBA-1872-D238-6440-E2A678354A99}"/>
              </a:ext>
            </a:extLst>
          </p:cNvPr>
          <p:cNvSpPr txBox="1"/>
          <p:nvPr/>
        </p:nvSpPr>
        <p:spPr>
          <a:xfrm>
            <a:off x="8792308" y="4202690"/>
            <a:ext cx="251225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Diffusion Coefficient</a:t>
            </a:r>
          </a:p>
          <a:p>
            <a:pPr algn="ctr"/>
            <a:r>
              <a:rPr lang="en-US" sz="1600" dirty="0">
                <a:solidFill>
                  <a:srgbClr val="FF0000"/>
                </a:solidFill>
              </a:rPr>
              <a:t>4.17e-05 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vs</a:t>
            </a:r>
            <a:r>
              <a:rPr lang="en-US" sz="1600" dirty="0">
                <a:solidFill>
                  <a:srgbClr val="FF0000"/>
                </a:solidFill>
              </a:rPr>
              <a:t> 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4.32e-05 </a:t>
            </a:r>
            <a:r>
              <a:rPr lang="en-US" sz="1600" dirty="0">
                <a:solidFill>
                  <a:srgbClr val="FF0000"/>
                </a:solidFill>
              </a:rPr>
              <a:t>cm</a:t>
            </a:r>
            <a:r>
              <a:rPr lang="en-US" sz="1600" baseline="30000" dirty="0">
                <a:solidFill>
                  <a:srgbClr val="FF0000"/>
                </a:solidFill>
              </a:rPr>
              <a:t>2</a:t>
            </a:r>
            <a:r>
              <a:rPr lang="en-US" sz="1600" dirty="0">
                <a:solidFill>
                  <a:srgbClr val="FF0000"/>
                </a:solidFill>
              </a:rPr>
              <a:t>/s</a:t>
            </a:r>
          </a:p>
          <a:p>
            <a:pPr algn="ct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(298.15 K, 1.0 atm from ref)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01FCA7-66B5-B72B-9738-B144355C32BE}"/>
              </a:ext>
            </a:extLst>
          </p:cNvPr>
          <p:cNvSpPr txBox="1"/>
          <p:nvPr/>
        </p:nvSpPr>
        <p:spPr>
          <a:xfrm>
            <a:off x="3601331" y="1759380"/>
            <a:ext cx="20399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600" dirty="0">
                <a:solidFill>
                  <a:srgbClr val="FF0000"/>
                </a:solidFill>
              </a:rPr>
              <a:t>0.970</a:t>
            </a:r>
            <a:r>
              <a:rPr lang="en-US" sz="1600" dirty="0"/>
              <a:t> vs 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0.972</a:t>
            </a:r>
            <a:r>
              <a:rPr lang="en-US" sz="1600" dirty="0"/>
              <a:t> </a:t>
            </a:r>
            <a:r>
              <a:rPr lang="en-US" sz="1600" dirty="0">
                <a:solidFill>
                  <a:srgbClr val="FF0000"/>
                </a:solidFill>
              </a:rPr>
              <a:t>g/cm</a:t>
            </a:r>
            <a:r>
              <a:rPr lang="en-US" sz="1600" baseline="30000" dirty="0">
                <a:solidFill>
                  <a:srgbClr val="FF0000"/>
                </a:solidFill>
              </a:rPr>
              <a:t>3</a:t>
            </a:r>
          </a:p>
          <a:p>
            <a:pPr algn="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(298.15 K, 1.0 atm)</a:t>
            </a:r>
            <a:r>
              <a:rPr lang="en-US" sz="1600" dirty="0">
                <a:solidFill>
                  <a:srgbClr val="FF0000"/>
                </a:solidFill>
              </a:rPr>
              <a:t> </a:t>
            </a:r>
            <a:endParaRPr lang="en-US" sz="1600" dirty="0"/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2494EE25-0A8C-D371-5807-3A33B2C7B917}"/>
              </a:ext>
            </a:extLst>
          </p:cNvPr>
          <p:cNvSpPr/>
          <p:nvPr/>
        </p:nvSpPr>
        <p:spPr>
          <a:xfrm>
            <a:off x="9902051" y="5550474"/>
            <a:ext cx="139479" cy="91232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E6D96A-8E98-2483-E80E-31B6FE5B5316}"/>
              </a:ext>
            </a:extLst>
          </p:cNvPr>
          <p:cNvSpPr txBox="1"/>
          <p:nvPr/>
        </p:nvSpPr>
        <p:spPr>
          <a:xfrm>
            <a:off x="9580950" y="6420424"/>
            <a:ext cx="88985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</a:rPr>
              <a:t>merge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8612ED4-EFFE-9E58-1713-435AF9235E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7610"/>
            <a:ext cx="10515600" cy="1325563"/>
          </a:xfrm>
        </p:spPr>
        <p:txBody>
          <a:bodyPr/>
          <a:lstStyle/>
          <a:p>
            <a:r>
              <a:rPr lang="en-US" dirty="0"/>
              <a:t>Scientific Test</a:t>
            </a:r>
          </a:p>
        </p:txBody>
      </p:sp>
    </p:spTree>
    <p:extLst>
      <p:ext uri="{BB962C8B-B14F-4D97-AF65-F5344CB8AC3E}">
        <p14:creationId xmlns:p14="http://schemas.microsoft.com/office/powerpoint/2010/main" val="40951978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E0A0F3-D761-B5DC-4B26-626FBEA17C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phic 14">
            <a:extLst>
              <a:ext uri="{FF2B5EF4-FFF2-40B4-BE49-F238E27FC236}">
                <a16:creationId xmlns:a16="http://schemas.microsoft.com/office/drawing/2014/main" id="{36E4EBCA-A908-71B8-FFA1-839DE2B42C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7200" y="1341520"/>
            <a:ext cx="5486400" cy="41148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A47DAD69-F5E8-F714-4230-F1B599F842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208776" y="1341520"/>
            <a:ext cx="5486400" cy="41148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28225E-BF89-BCF0-A2F9-489BE48A9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24</a:t>
            </a:fld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FCBE483-6091-18BB-D4A3-EB39F97FF52C}"/>
              </a:ext>
            </a:extLst>
          </p:cNvPr>
          <p:cNvSpPr txBox="1"/>
          <p:nvPr/>
        </p:nvSpPr>
        <p:spPr>
          <a:xfrm>
            <a:off x="6950928" y="106445"/>
            <a:ext cx="512765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J. Chem. Inf. Model. 2021, 61, 9, 4521–4536</a:t>
            </a:r>
          </a:p>
          <a:p>
            <a:pPr algn="r"/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https://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</a:rPr>
              <a:t>www.vip-ltd.co.uk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/Expansion/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</a:rPr>
              <a:t>Density_Of_Water_Tables.pdf</a:t>
            </a:r>
            <a:endParaRPr lang="en-US" sz="1400" dirty="0">
              <a:solidFill>
                <a:schemeClr val="bg1">
                  <a:lumMod val="50000"/>
                </a:schemeClr>
              </a:solidFill>
            </a:endParaRPr>
          </a:p>
          <a:p>
            <a:pPr algn="r"/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https://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</a:rPr>
              <a:t>dtrx.de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/od/diff/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62BF3F8-93FB-D754-2807-8C4330CE5D22}"/>
              </a:ext>
            </a:extLst>
          </p:cNvPr>
          <p:cNvSpPr/>
          <p:nvPr/>
        </p:nvSpPr>
        <p:spPr>
          <a:xfrm>
            <a:off x="839974" y="5474608"/>
            <a:ext cx="911084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1 Seeded Amorphous Builder </a:t>
            </a:r>
            <a:r>
              <a:rPr lang="en-US" sz="1600" dirty="0">
                <a:sym typeface="Wingdings" pitchFamily="2" charset="2"/>
              </a:rPr>
              <a:t></a:t>
            </a:r>
            <a:r>
              <a:rPr lang="en-US" sz="1600" dirty="0"/>
              <a:t>  Molecular Dynamics </a:t>
            </a:r>
            <a:r>
              <a:rPr lang="en-US" sz="1600" dirty="0">
                <a:sym typeface="Wingdings" pitchFamily="2" charset="2"/>
              </a:rPr>
              <a:t></a:t>
            </a:r>
            <a:r>
              <a:rPr lang="en-US" sz="1600" dirty="0"/>
              <a:t> Density and Mean Squared Displacement Analyses</a:t>
            </a:r>
          </a:p>
          <a:p>
            <a:r>
              <a:rPr lang="en-US" sz="1600" dirty="0"/>
              <a:t>2 …</a:t>
            </a:r>
          </a:p>
          <a:p>
            <a:r>
              <a:rPr lang="en-US" sz="1600" dirty="0"/>
              <a:t>3 …</a:t>
            </a:r>
          </a:p>
          <a:p>
            <a:r>
              <a:rPr lang="en-US" sz="1600" dirty="0"/>
              <a:t>4 ...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1527E0F-A0C5-57DC-EEFB-4C1E7214E04B}"/>
              </a:ext>
            </a:extLst>
          </p:cNvPr>
          <p:cNvSpPr/>
          <p:nvPr/>
        </p:nvSpPr>
        <p:spPr>
          <a:xfrm>
            <a:off x="2912015" y="1280160"/>
            <a:ext cx="61124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10: SPCE Water Liquid Density and Mean Squared Displacement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ED22D81-BDAD-E937-C553-3FB4045D6FB5}"/>
              </a:ext>
            </a:extLst>
          </p:cNvPr>
          <p:cNvSpPr txBox="1"/>
          <p:nvPr/>
        </p:nvSpPr>
        <p:spPr>
          <a:xfrm>
            <a:off x="9580950" y="6441525"/>
            <a:ext cx="88985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</a:rPr>
              <a:t>merge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80B5F8E-2FA1-6679-BD2E-A8AFA18753B4}"/>
              </a:ext>
            </a:extLst>
          </p:cNvPr>
          <p:cNvSpPr txBox="1"/>
          <p:nvPr/>
        </p:nvSpPr>
        <p:spPr>
          <a:xfrm>
            <a:off x="8610601" y="3901041"/>
            <a:ext cx="265647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Diffusion Coefficient </a:t>
            </a:r>
          </a:p>
          <a:p>
            <a:pPr algn="ctr"/>
            <a:r>
              <a:rPr lang="en-US" sz="1600" dirty="0">
                <a:solidFill>
                  <a:srgbClr val="FF0000"/>
                </a:solidFill>
              </a:rPr>
              <a:t>2.54e-05 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vs 2.60e-05 </a:t>
            </a:r>
            <a:r>
              <a:rPr lang="en-US" sz="1600" dirty="0">
                <a:solidFill>
                  <a:srgbClr val="FF0000"/>
                </a:solidFill>
              </a:rPr>
              <a:t>cm</a:t>
            </a:r>
            <a:r>
              <a:rPr lang="en-US" sz="1600" baseline="30000" dirty="0">
                <a:solidFill>
                  <a:srgbClr val="FF0000"/>
                </a:solidFill>
              </a:rPr>
              <a:t>2</a:t>
            </a:r>
            <a:r>
              <a:rPr lang="en-US" sz="1600" dirty="0">
                <a:solidFill>
                  <a:srgbClr val="FF0000"/>
                </a:solidFill>
              </a:rPr>
              <a:t>/s</a:t>
            </a:r>
          </a:p>
          <a:p>
            <a:pPr algn="ct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(298.15 K, 1.0 atm from ref)</a:t>
            </a:r>
          </a:p>
          <a:p>
            <a:pPr algn="ct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</a:rPr>
              <a:t>expt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  </a:t>
            </a:r>
            <a:r>
              <a:rPr lang="en-US" sz="1600" b="1" dirty="0">
                <a:solidFill>
                  <a:schemeClr val="bg1">
                    <a:lumMod val="50000"/>
                  </a:schemeClr>
                </a:solidFill>
              </a:rPr>
              <a:t>2.317e-05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 cm</a:t>
            </a:r>
            <a:r>
              <a:rPr lang="en-US" sz="1600" baseline="30000" dirty="0">
                <a:solidFill>
                  <a:schemeClr val="bg1">
                    <a:lumMod val="50000"/>
                  </a:schemeClr>
                </a:solidFill>
              </a:rPr>
              <a:t>2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/s)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81CA79B-82F7-D96E-6C34-1C7C5847FD18}"/>
              </a:ext>
            </a:extLst>
          </p:cNvPr>
          <p:cNvSpPr txBox="1"/>
          <p:nvPr/>
        </p:nvSpPr>
        <p:spPr>
          <a:xfrm>
            <a:off x="2855742" y="2814145"/>
            <a:ext cx="260407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</a:rPr>
              <a:t>0.992</a:t>
            </a:r>
            <a:r>
              <a:rPr lang="en-US" sz="1600" dirty="0"/>
              <a:t> vs 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0.993</a:t>
            </a:r>
            <a:r>
              <a:rPr lang="en-US" sz="1600" dirty="0">
                <a:solidFill>
                  <a:srgbClr val="FF0000"/>
                </a:solidFill>
              </a:rPr>
              <a:t> g/cm</a:t>
            </a:r>
            <a:r>
              <a:rPr lang="en-US" sz="1600" baseline="30000" dirty="0">
                <a:solidFill>
                  <a:srgbClr val="FF0000"/>
                </a:solidFill>
              </a:rPr>
              <a:t>3</a:t>
            </a:r>
          </a:p>
          <a:p>
            <a:pPr algn="ct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(298.15 K, 1.0 atm from ref)</a:t>
            </a:r>
          </a:p>
          <a:p>
            <a:pPr algn="ct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</a:rPr>
              <a:t>expt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  </a:t>
            </a:r>
            <a:r>
              <a:rPr lang="en-US" sz="1600" b="1" dirty="0">
                <a:solidFill>
                  <a:schemeClr val="bg1">
                    <a:lumMod val="50000"/>
                  </a:schemeClr>
                </a:solidFill>
              </a:rPr>
              <a:t>997.13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 g/cm</a:t>
            </a:r>
            <a:r>
              <a:rPr lang="en-US" sz="1600" baseline="30000" dirty="0">
                <a:solidFill>
                  <a:schemeClr val="bg1">
                    <a:lumMod val="50000"/>
                  </a:schemeClr>
                </a:solidFill>
              </a:rPr>
              <a:t>3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 )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8B46C58-C1A7-46BF-913E-632188961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7610"/>
            <a:ext cx="10515600" cy="1325563"/>
          </a:xfrm>
        </p:spPr>
        <p:txBody>
          <a:bodyPr/>
          <a:lstStyle/>
          <a:p>
            <a:r>
              <a:rPr lang="en-US" dirty="0"/>
              <a:t>Scientific Test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FA85A24-D6A1-FC13-44D5-0E2547621906}"/>
              </a:ext>
            </a:extLst>
          </p:cNvPr>
          <p:cNvSpPr/>
          <p:nvPr/>
        </p:nvSpPr>
        <p:spPr>
          <a:xfrm>
            <a:off x="10063146" y="5832812"/>
            <a:ext cx="150450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Fit and Report</a:t>
            </a:r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7AC752D9-1C17-BB37-7583-B9223EE465DA}"/>
              </a:ext>
            </a:extLst>
          </p:cNvPr>
          <p:cNvSpPr/>
          <p:nvPr/>
        </p:nvSpPr>
        <p:spPr>
          <a:xfrm>
            <a:off x="9902051" y="5550474"/>
            <a:ext cx="139479" cy="91232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18485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B46AD8-664B-9909-F51F-61D32183C0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raphic 18">
            <a:extLst>
              <a:ext uri="{FF2B5EF4-FFF2-40B4-BE49-F238E27FC236}">
                <a16:creationId xmlns:a16="http://schemas.microsoft.com/office/drawing/2014/main" id="{E37C4221-43F2-2A99-ED48-0BD3449097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7200" y="1341520"/>
            <a:ext cx="5486400" cy="41148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62E06C02-BA34-EDA9-C19C-A0E3A90149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208776" y="1341520"/>
            <a:ext cx="5486400" cy="41148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6461FBF-A7C4-A4F9-3723-E522D7321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25</a:t>
            </a:fld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A67803E-C8D0-EC94-6044-03A1A40A0C7A}"/>
              </a:ext>
            </a:extLst>
          </p:cNvPr>
          <p:cNvSpPr/>
          <p:nvPr/>
        </p:nvSpPr>
        <p:spPr>
          <a:xfrm>
            <a:off x="839974" y="5474608"/>
            <a:ext cx="911084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1 Seeded Amorphous Builder </a:t>
            </a:r>
            <a:r>
              <a:rPr lang="en-US" sz="1600" dirty="0">
                <a:sym typeface="Wingdings" pitchFamily="2" charset="2"/>
              </a:rPr>
              <a:t></a:t>
            </a:r>
            <a:r>
              <a:rPr lang="en-US" sz="1600" dirty="0"/>
              <a:t>  Molecular Dynamics </a:t>
            </a:r>
            <a:r>
              <a:rPr lang="en-US" sz="1600" dirty="0">
                <a:sym typeface="Wingdings" pitchFamily="2" charset="2"/>
              </a:rPr>
              <a:t></a:t>
            </a:r>
            <a:r>
              <a:rPr lang="en-US" sz="1600" dirty="0"/>
              <a:t> Density and Radial Distribution Function Analyses</a:t>
            </a:r>
          </a:p>
          <a:p>
            <a:r>
              <a:rPr lang="en-US" sz="1600" dirty="0"/>
              <a:t>2 …</a:t>
            </a:r>
          </a:p>
          <a:p>
            <a:r>
              <a:rPr lang="en-US" sz="1600" dirty="0"/>
              <a:t>3 …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BB228F7-5646-3D2B-A95F-EC310D261B68}"/>
              </a:ext>
            </a:extLst>
          </p:cNvPr>
          <p:cNvSpPr/>
          <p:nvPr/>
        </p:nvSpPr>
        <p:spPr>
          <a:xfrm>
            <a:off x="2961250" y="1280160"/>
            <a:ext cx="60842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11: TIP3P Water Liquid Density and Radial Distribution Function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51C10F2-E408-7A33-7C35-CF100287FF4A}"/>
              </a:ext>
            </a:extLst>
          </p:cNvPr>
          <p:cNvSpPr txBox="1"/>
          <p:nvPr/>
        </p:nvSpPr>
        <p:spPr>
          <a:xfrm>
            <a:off x="2961250" y="2905587"/>
            <a:ext cx="251263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</a:rPr>
              <a:t>0.976</a:t>
            </a:r>
            <a:r>
              <a:rPr lang="en-US" sz="1600" dirty="0"/>
              <a:t> 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vs 0.980 </a:t>
            </a:r>
            <a:r>
              <a:rPr lang="en-US" sz="1600" dirty="0">
                <a:solidFill>
                  <a:srgbClr val="FF0000"/>
                </a:solidFill>
              </a:rPr>
              <a:t>g/cm</a:t>
            </a:r>
            <a:r>
              <a:rPr lang="en-US" sz="1600" baseline="30000" dirty="0">
                <a:solidFill>
                  <a:srgbClr val="FF0000"/>
                </a:solidFill>
              </a:rPr>
              <a:t>3</a:t>
            </a:r>
          </a:p>
          <a:p>
            <a:pPr algn="ct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(298.15 K, 1.0 atm from ref) </a:t>
            </a:r>
          </a:p>
        </p:txBody>
      </p:sp>
      <p:pic>
        <p:nvPicPr>
          <p:cNvPr id="18" name="Picture 17" descr="A graph of a number of lines&#10;&#10;AI-generated content may be incorrect.">
            <a:extLst>
              <a:ext uri="{FF2B5EF4-FFF2-40B4-BE49-F238E27FC236}">
                <a16:creationId xmlns:a16="http://schemas.microsoft.com/office/drawing/2014/main" id="{E197B4E6-097A-15DE-4A42-D4411004B7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02220" y="2069056"/>
            <a:ext cx="1935182" cy="1603656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937E63B2-305A-CFD6-0287-935C391AAAEC}"/>
              </a:ext>
            </a:extLst>
          </p:cNvPr>
          <p:cNvSpPr/>
          <p:nvPr/>
        </p:nvSpPr>
        <p:spPr>
          <a:xfrm>
            <a:off x="9292859" y="2717530"/>
            <a:ext cx="88892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from ref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1BC0675-5619-8441-1E3A-5B60DE2F4C8E}"/>
              </a:ext>
            </a:extLst>
          </p:cNvPr>
          <p:cNvSpPr txBox="1"/>
          <p:nvPr/>
        </p:nvSpPr>
        <p:spPr>
          <a:xfrm>
            <a:off x="8610600" y="106445"/>
            <a:ext cx="346798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J. Chem. Inf. Model. 2021, 61, 9, 4521–4536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3D227AD-AB82-3FF2-4142-9E27A796A7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7610"/>
            <a:ext cx="10515600" cy="1325563"/>
          </a:xfrm>
        </p:spPr>
        <p:txBody>
          <a:bodyPr/>
          <a:lstStyle/>
          <a:p>
            <a:r>
              <a:rPr lang="en-US" dirty="0"/>
              <a:t>Scientific Test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4425D1F-D729-FD04-7FAC-E313AF2E921C}"/>
              </a:ext>
            </a:extLst>
          </p:cNvPr>
          <p:cNvSpPr/>
          <p:nvPr/>
        </p:nvSpPr>
        <p:spPr>
          <a:xfrm>
            <a:off x="10063146" y="5832812"/>
            <a:ext cx="150450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Fit and Report</a:t>
            </a:r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0525812B-14C5-0637-CB85-03EF3000005D}"/>
              </a:ext>
            </a:extLst>
          </p:cNvPr>
          <p:cNvSpPr/>
          <p:nvPr/>
        </p:nvSpPr>
        <p:spPr>
          <a:xfrm>
            <a:off x="9902051" y="5550474"/>
            <a:ext cx="139479" cy="91232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98822C-9395-02B2-7F3C-F7666C971908}"/>
              </a:ext>
            </a:extLst>
          </p:cNvPr>
          <p:cNvSpPr txBox="1"/>
          <p:nvPr/>
        </p:nvSpPr>
        <p:spPr>
          <a:xfrm>
            <a:off x="9580950" y="6441525"/>
            <a:ext cx="88985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</a:rPr>
              <a:t>merge</a:t>
            </a:r>
          </a:p>
        </p:txBody>
      </p:sp>
    </p:spTree>
    <p:extLst>
      <p:ext uri="{BB962C8B-B14F-4D97-AF65-F5344CB8AC3E}">
        <p14:creationId xmlns:p14="http://schemas.microsoft.com/office/powerpoint/2010/main" val="20702461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552E7F-E9E0-8847-05EF-0661D7511D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03D23AAC-E1D6-A19C-3472-FEF6A1BAF3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7200" y="1341520"/>
            <a:ext cx="5486400" cy="41148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CA19E05A-67DD-8499-8F40-238F8D59BED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208776" y="1341520"/>
            <a:ext cx="5486400" cy="41148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6D293C8-7B30-2D71-DB9B-D980D6AB20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26</a:t>
            </a:fld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5632BBA-2680-E4C3-8D48-9FB61A9FCC16}"/>
              </a:ext>
            </a:extLst>
          </p:cNvPr>
          <p:cNvSpPr txBox="1"/>
          <p:nvPr/>
        </p:nvSpPr>
        <p:spPr>
          <a:xfrm>
            <a:off x="4375052" y="106445"/>
            <a:ext cx="770353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https://</a:t>
            </a:r>
            <a:r>
              <a:rPr lang="en-US" sz="1400" i="1" dirty="0" err="1">
                <a:solidFill>
                  <a:schemeClr val="bg1">
                    <a:lumMod val="50000"/>
                  </a:schemeClr>
                </a:solidFill>
              </a:rPr>
              <a:t>www.engineeringtoolbox.com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/argon-density-specific-weight-temperature-pressure-d_2089.html</a:t>
            </a:r>
          </a:p>
          <a:p>
            <a:pPr algn="r"/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Scientific Reports 2021 11:16912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BBF754D-3FA7-96DB-B61C-A15D3A755827}"/>
              </a:ext>
            </a:extLst>
          </p:cNvPr>
          <p:cNvSpPr/>
          <p:nvPr/>
        </p:nvSpPr>
        <p:spPr>
          <a:xfrm>
            <a:off x="839974" y="5474608"/>
            <a:ext cx="9110845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1 Seeded Amorphous Builder </a:t>
            </a:r>
            <a:r>
              <a:rPr lang="en-US" sz="1600" dirty="0">
                <a:sym typeface="Wingdings" pitchFamily="2" charset="2"/>
              </a:rPr>
              <a:t></a:t>
            </a:r>
            <a:r>
              <a:rPr lang="en-US" sz="1600" dirty="0"/>
              <a:t>  Molecular Dynamics </a:t>
            </a:r>
            <a:r>
              <a:rPr lang="en-US" sz="1600" dirty="0">
                <a:sym typeface="Wingdings" pitchFamily="2" charset="2"/>
              </a:rPr>
              <a:t></a:t>
            </a:r>
            <a:r>
              <a:rPr lang="en-US" sz="1600" dirty="0"/>
              <a:t> Density and Radial Distribution Function Analyses</a:t>
            </a:r>
          </a:p>
          <a:p>
            <a:r>
              <a:rPr lang="en-US" sz="1600" dirty="0"/>
              <a:t>2 …</a:t>
            </a:r>
          </a:p>
          <a:p>
            <a:r>
              <a:rPr lang="en-US" dirty="0"/>
              <a:t>   ⋮</a:t>
            </a:r>
          </a:p>
          <a:p>
            <a:r>
              <a:rPr lang="en-US" sz="1600" dirty="0"/>
              <a:t>8 …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9F43EFB-E1FC-2994-492C-9FC1A7911437}"/>
              </a:ext>
            </a:extLst>
          </p:cNvPr>
          <p:cNvSpPr/>
          <p:nvPr/>
        </p:nvSpPr>
        <p:spPr>
          <a:xfrm>
            <a:off x="3720912" y="1280160"/>
            <a:ext cx="53035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12: Argon Gas Density and Radial Distribution Function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8FE0C2E-91B4-A1C7-3D39-832101933BBB}"/>
              </a:ext>
            </a:extLst>
          </p:cNvPr>
          <p:cNvSpPr txBox="1"/>
          <p:nvPr/>
        </p:nvSpPr>
        <p:spPr>
          <a:xfrm>
            <a:off x="3319976" y="4205339"/>
            <a:ext cx="22372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</a:rPr>
              <a:t>1.625</a:t>
            </a:r>
            <a:r>
              <a:rPr lang="en-US" sz="1600" dirty="0"/>
              <a:t> 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vs 1.603 </a:t>
            </a:r>
            <a:r>
              <a:rPr lang="en-US" sz="1600" dirty="0">
                <a:solidFill>
                  <a:srgbClr val="FF0000"/>
                </a:solidFill>
              </a:rPr>
              <a:t>kg/m</a:t>
            </a:r>
            <a:r>
              <a:rPr lang="en-US" sz="1600" baseline="30000" dirty="0">
                <a:solidFill>
                  <a:srgbClr val="FF0000"/>
                </a:solidFill>
              </a:rPr>
              <a:t>3</a:t>
            </a:r>
          </a:p>
          <a:p>
            <a:pPr algn="ct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(300 K, 1 bara from ref) </a:t>
            </a:r>
          </a:p>
        </p:txBody>
      </p:sp>
      <p:pic>
        <p:nvPicPr>
          <p:cNvPr id="12" name="Picture 11" descr="A graph of a graph&#10;&#10;AI-generated content may be incorrect.">
            <a:extLst>
              <a:ext uri="{FF2B5EF4-FFF2-40B4-BE49-F238E27FC236}">
                <a16:creationId xmlns:a16="http://schemas.microsoft.com/office/drawing/2014/main" id="{36C7EAA0-CEF4-D6D5-DB66-08D9B2CC456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23499" y="3464668"/>
            <a:ext cx="2078129" cy="1463195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38169029-D727-1311-1F8F-EBB0D3FE5A3B}"/>
              </a:ext>
            </a:extLst>
          </p:cNvPr>
          <p:cNvSpPr/>
          <p:nvPr/>
        </p:nvSpPr>
        <p:spPr>
          <a:xfrm>
            <a:off x="9755945" y="4328449"/>
            <a:ext cx="87669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from ref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35B1ECB-8D85-7303-7A6F-E04C4611C4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7610"/>
            <a:ext cx="10515600" cy="1325563"/>
          </a:xfrm>
        </p:spPr>
        <p:txBody>
          <a:bodyPr/>
          <a:lstStyle/>
          <a:p>
            <a:r>
              <a:rPr lang="en-US" dirty="0"/>
              <a:t>Scientific Test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306FADB-824E-BDDE-30A3-37D8D2CD1D92}"/>
              </a:ext>
            </a:extLst>
          </p:cNvPr>
          <p:cNvSpPr/>
          <p:nvPr/>
        </p:nvSpPr>
        <p:spPr>
          <a:xfrm>
            <a:off x="10063146" y="5832812"/>
            <a:ext cx="150450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Fit and Report</a:t>
            </a:r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90E62564-65D6-E56C-C6BD-21EF0D6F5652}"/>
              </a:ext>
            </a:extLst>
          </p:cNvPr>
          <p:cNvSpPr/>
          <p:nvPr/>
        </p:nvSpPr>
        <p:spPr>
          <a:xfrm>
            <a:off x="9902051" y="5550474"/>
            <a:ext cx="139479" cy="91232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A3920C-D3B3-2FDD-31C2-C4BC60FFCAFD}"/>
              </a:ext>
            </a:extLst>
          </p:cNvPr>
          <p:cNvSpPr txBox="1"/>
          <p:nvPr/>
        </p:nvSpPr>
        <p:spPr>
          <a:xfrm>
            <a:off x="9580950" y="6441525"/>
            <a:ext cx="88985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</a:rPr>
              <a:t>merge</a:t>
            </a:r>
          </a:p>
        </p:txBody>
      </p:sp>
    </p:spTree>
    <p:extLst>
      <p:ext uri="{BB962C8B-B14F-4D97-AF65-F5344CB8AC3E}">
        <p14:creationId xmlns:p14="http://schemas.microsoft.com/office/powerpoint/2010/main" val="10182852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585E70-4C8B-E8D3-A7ED-2CC2321F15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0808C6A2-133C-3D2A-C799-C023B59D5E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08776" y="1341520"/>
            <a:ext cx="5486400" cy="4114800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9B249B8E-E601-343C-3404-38C80F612D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7200" y="1341520"/>
            <a:ext cx="5486400" cy="41148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0F99233-539D-34F7-47FA-EA3725FCC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27</a:t>
            </a:fld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A79B282-F675-1E66-616E-6790E68219BC}"/>
              </a:ext>
            </a:extLst>
          </p:cNvPr>
          <p:cNvSpPr txBox="1"/>
          <p:nvPr/>
        </p:nvSpPr>
        <p:spPr>
          <a:xfrm>
            <a:off x="4375052" y="106445"/>
            <a:ext cx="770353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https://</a:t>
            </a:r>
            <a:r>
              <a:rPr lang="en-US" sz="1400" i="1" dirty="0" err="1">
                <a:solidFill>
                  <a:schemeClr val="bg1">
                    <a:lumMod val="50000"/>
                  </a:schemeClr>
                </a:solidFill>
              </a:rPr>
              <a:t>www.engineeringtoolbox.com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/argon-density-specific-weight-temperature-pressure-d_2089.html</a:t>
            </a:r>
          </a:p>
          <a:p>
            <a:pPr algn="r"/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https://</a:t>
            </a:r>
            <a:r>
              <a:rPr lang="en-US" sz="1400" i="1" dirty="0" err="1">
                <a:solidFill>
                  <a:schemeClr val="bg1">
                    <a:lumMod val="50000"/>
                  </a:schemeClr>
                </a:solidFill>
              </a:rPr>
              <a:t>doi.org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/10.6028/NIST.TN.2279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CCD083E-6F61-EB11-B2DE-126FC78629BC}"/>
              </a:ext>
            </a:extLst>
          </p:cNvPr>
          <p:cNvSpPr/>
          <p:nvPr/>
        </p:nvSpPr>
        <p:spPr>
          <a:xfrm>
            <a:off x="839974" y="5474608"/>
            <a:ext cx="911084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1 Seeded Amorphous Builder </a:t>
            </a:r>
            <a:r>
              <a:rPr lang="en-US" sz="1600" dirty="0">
                <a:sym typeface="Wingdings" pitchFamily="2" charset="2"/>
              </a:rPr>
              <a:t></a:t>
            </a:r>
            <a:r>
              <a:rPr lang="en-US" sz="1600" dirty="0"/>
              <a:t>  Molecular Dynamics </a:t>
            </a:r>
            <a:r>
              <a:rPr lang="en-US" sz="1600" dirty="0">
                <a:sym typeface="Wingdings" pitchFamily="2" charset="2"/>
              </a:rPr>
              <a:t></a:t>
            </a:r>
            <a:r>
              <a:rPr lang="en-US" sz="1600" dirty="0"/>
              <a:t> Density and Mean Squared Displacement Analyses</a:t>
            </a:r>
          </a:p>
          <a:p>
            <a:r>
              <a:rPr lang="en-US" sz="1600" dirty="0"/>
              <a:t>2 …</a:t>
            </a:r>
          </a:p>
          <a:p>
            <a:r>
              <a:rPr lang="en-US" sz="1600" dirty="0"/>
              <a:t>3 …</a:t>
            </a:r>
          </a:p>
          <a:p>
            <a:r>
              <a:rPr lang="en-US" sz="1600" dirty="0"/>
              <a:t>4 …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664FAE-A0A4-6059-16B8-442F5F234E77}"/>
              </a:ext>
            </a:extLst>
          </p:cNvPr>
          <p:cNvSpPr txBox="1"/>
          <p:nvPr/>
        </p:nvSpPr>
        <p:spPr>
          <a:xfrm>
            <a:off x="3319976" y="4205339"/>
            <a:ext cx="22372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</a:rPr>
              <a:t>1.637</a:t>
            </a:r>
            <a:r>
              <a:rPr lang="en-US" sz="1600" dirty="0"/>
              <a:t> 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vs 1.603 </a:t>
            </a:r>
            <a:r>
              <a:rPr lang="en-US" sz="1600" dirty="0">
                <a:solidFill>
                  <a:srgbClr val="FF0000"/>
                </a:solidFill>
              </a:rPr>
              <a:t>kg/m</a:t>
            </a:r>
            <a:r>
              <a:rPr lang="en-US" sz="1600" baseline="30000" dirty="0">
                <a:solidFill>
                  <a:srgbClr val="FF0000"/>
                </a:solidFill>
              </a:rPr>
              <a:t>3</a:t>
            </a:r>
          </a:p>
          <a:p>
            <a:pPr algn="ct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(300 K, 1 bara from ref) 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625D7D8-9E7C-70C4-1DE0-4915F1AD707C}"/>
              </a:ext>
            </a:extLst>
          </p:cNvPr>
          <p:cNvSpPr/>
          <p:nvPr/>
        </p:nvSpPr>
        <p:spPr>
          <a:xfrm>
            <a:off x="3721608" y="1280160"/>
            <a:ext cx="5486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13: Argon Gas Density and Mean Squared Displacement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72B248B-D08E-648B-B6CF-82B8A6CF7E55}"/>
              </a:ext>
            </a:extLst>
          </p:cNvPr>
          <p:cNvSpPr txBox="1"/>
          <p:nvPr/>
        </p:nvSpPr>
        <p:spPr>
          <a:xfrm>
            <a:off x="9080695" y="4180834"/>
            <a:ext cx="2229184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Diffusion Coefficient </a:t>
            </a:r>
          </a:p>
          <a:p>
            <a:pPr algn="ctr"/>
            <a:r>
              <a:rPr lang="en-US" sz="1600" dirty="0">
                <a:solidFill>
                  <a:srgbClr val="FF0000"/>
                </a:solidFill>
              </a:rPr>
              <a:t>0.191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 vs 0.182 </a:t>
            </a:r>
            <a:r>
              <a:rPr lang="en-US" sz="1600" dirty="0">
                <a:solidFill>
                  <a:srgbClr val="FF0000"/>
                </a:solidFill>
              </a:rPr>
              <a:t>cm</a:t>
            </a:r>
            <a:r>
              <a:rPr lang="en-US" sz="1600" baseline="30000" dirty="0">
                <a:solidFill>
                  <a:srgbClr val="FF0000"/>
                </a:solidFill>
              </a:rPr>
              <a:t>2</a:t>
            </a:r>
            <a:r>
              <a:rPr lang="en-US" sz="1600" dirty="0">
                <a:solidFill>
                  <a:srgbClr val="FF0000"/>
                </a:solidFill>
              </a:rPr>
              <a:t>/s</a:t>
            </a:r>
          </a:p>
          <a:p>
            <a:pPr algn="ct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(298 K, 1.0 atm from ref)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E03FDDF-B25D-4CCF-F312-98FAE0C9E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7610"/>
            <a:ext cx="10515600" cy="1325563"/>
          </a:xfrm>
        </p:spPr>
        <p:txBody>
          <a:bodyPr/>
          <a:lstStyle/>
          <a:p>
            <a:r>
              <a:rPr lang="en-US" dirty="0"/>
              <a:t>Scientific Test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3B2A44C-0F1F-9FBE-5B29-E821629A5C3B}"/>
              </a:ext>
            </a:extLst>
          </p:cNvPr>
          <p:cNvSpPr/>
          <p:nvPr/>
        </p:nvSpPr>
        <p:spPr>
          <a:xfrm>
            <a:off x="10063146" y="5832812"/>
            <a:ext cx="150450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Fit and Report</a:t>
            </a:r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F31B942B-A4E3-29B2-36B4-587E66CCA541}"/>
              </a:ext>
            </a:extLst>
          </p:cNvPr>
          <p:cNvSpPr/>
          <p:nvPr/>
        </p:nvSpPr>
        <p:spPr>
          <a:xfrm>
            <a:off x="9902051" y="5550474"/>
            <a:ext cx="139479" cy="91232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2E4FEC-7463-DD6A-9628-E9D4AF7E37EC}"/>
              </a:ext>
            </a:extLst>
          </p:cNvPr>
          <p:cNvSpPr txBox="1"/>
          <p:nvPr/>
        </p:nvSpPr>
        <p:spPr>
          <a:xfrm>
            <a:off x="9580950" y="6441525"/>
            <a:ext cx="88985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</a:rPr>
              <a:t>merge</a:t>
            </a:r>
          </a:p>
        </p:txBody>
      </p:sp>
    </p:spTree>
    <p:extLst>
      <p:ext uri="{BB962C8B-B14F-4D97-AF65-F5344CB8AC3E}">
        <p14:creationId xmlns:p14="http://schemas.microsoft.com/office/powerpoint/2010/main" val="4648892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FF3374-0137-B003-E1A5-528D71BE5A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B82F6B9E-7F7C-2778-B383-E2BF63B5D0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08776" y="1682496"/>
            <a:ext cx="5486400" cy="41148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69EFD8F5-DF17-10A7-AE1B-512B05D009A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7200" y="1682496"/>
            <a:ext cx="5486400" cy="41148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734AB3-7380-E21C-0CE1-D607B9755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28</a:t>
            </a:fld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8D59C05-9150-1649-B0E4-8971C47519C9}"/>
              </a:ext>
            </a:extLst>
          </p:cNvPr>
          <p:cNvSpPr txBox="1"/>
          <p:nvPr/>
        </p:nvSpPr>
        <p:spPr>
          <a:xfrm>
            <a:off x="9136505" y="106445"/>
            <a:ext cx="294207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Nature 1956, 178, 4531, 483-483 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1E1AFBF-BCB8-B8B0-649C-406EAEC645E9}"/>
              </a:ext>
            </a:extLst>
          </p:cNvPr>
          <p:cNvSpPr/>
          <p:nvPr/>
        </p:nvSpPr>
        <p:spPr>
          <a:xfrm>
            <a:off x="2398426" y="5474608"/>
            <a:ext cx="7552393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1 Seeded Amorphous Builder </a:t>
            </a:r>
            <a:r>
              <a:rPr lang="en-US" sz="1600" dirty="0">
                <a:sym typeface="Wingdings" pitchFamily="2" charset="2"/>
              </a:rPr>
              <a:t></a:t>
            </a:r>
            <a:r>
              <a:rPr lang="en-US" sz="1600" dirty="0"/>
              <a:t>  Molecular Dynamics </a:t>
            </a:r>
            <a:r>
              <a:rPr lang="en-US" sz="1600" dirty="0">
                <a:sym typeface="Wingdings" pitchFamily="2" charset="2"/>
              </a:rPr>
              <a:t></a:t>
            </a:r>
            <a:r>
              <a:rPr lang="en-US" sz="1600" dirty="0"/>
              <a:t> Density Analyses</a:t>
            </a:r>
          </a:p>
          <a:p>
            <a:r>
              <a:rPr lang="en-US" sz="1600" dirty="0"/>
              <a:t>2 …</a:t>
            </a:r>
          </a:p>
          <a:p>
            <a:r>
              <a:rPr lang="en-US" sz="1600" dirty="0"/>
              <a:t>3 …</a:t>
            </a:r>
          </a:p>
          <a:p>
            <a:r>
              <a:rPr lang="en-US" sz="1600" dirty="0"/>
              <a:t>4 …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AD06EFA-1085-BFC6-92E4-BE7AD7C7A1F9}"/>
              </a:ext>
            </a:extLst>
          </p:cNvPr>
          <p:cNvSpPr/>
          <p:nvPr/>
        </p:nvSpPr>
        <p:spPr>
          <a:xfrm>
            <a:off x="3319272" y="1280160"/>
            <a:ext cx="63486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17 &amp; 18: Argon Solid Density at 50K from Different Initial Densities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BC32D95-D38C-2569-BA53-3C1C61F15000}"/>
              </a:ext>
            </a:extLst>
          </p:cNvPr>
          <p:cNvSpPr txBox="1"/>
          <p:nvPr/>
        </p:nvSpPr>
        <p:spPr>
          <a:xfrm>
            <a:off x="9426280" y="2069242"/>
            <a:ext cx="214945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</a:rPr>
              <a:t>1.678</a:t>
            </a:r>
            <a:r>
              <a:rPr lang="en-US" sz="1600" dirty="0"/>
              <a:t> 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vs 1.691 </a:t>
            </a:r>
            <a:r>
              <a:rPr lang="en-US" sz="1600" dirty="0">
                <a:solidFill>
                  <a:srgbClr val="FF0000"/>
                </a:solidFill>
              </a:rPr>
              <a:t>g/cm</a:t>
            </a:r>
            <a:r>
              <a:rPr lang="en-US" sz="1600" baseline="30000" dirty="0">
                <a:solidFill>
                  <a:srgbClr val="FF0000"/>
                </a:solidFill>
              </a:rPr>
              <a:t>3</a:t>
            </a:r>
          </a:p>
          <a:p>
            <a:pPr algn="ct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(60 K from ref)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DD1AC0D-07E8-1BE3-C8FE-A6A14C7A3065}"/>
              </a:ext>
            </a:extLst>
          </p:cNvPr>
          <p:cNvSpPr txBox="1"/>
          <p:nvPr/>
        </p:nvSpPr>
        <p:spPr>
          <a:xfrm>
            <a:off x="3604790" y="2070366"/>
            <a:ext cx="22372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</a:rPr>
              <a:t>1.671</a:t>
            </a:r>
            <a:r>
              <a:rPr lang="en-US" sz="1600" dirty="0"/>
              <a:t> 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vs 1.691 </a:t>
            </a:r>
            <a:r>
              <a:rPr lang="en-US" sz="1600" dirty="0">
                <a:solidFill>
                  <a:srgbClr val="FF0000"/>
                </a:solidFill>
              </a:rPr>
              <a:t>g/cm</a:t>
            </a:r>
            <a:r>
              <a:rPr lang="en-US" sz="1600" baseline="30000" dirty="0">
                <a:solidFill>
                  <a:srgbClr val="FF0000"/>
                </a:solidFill>
              </a:rPr>
              <a:t>3</a:t>
            </a:r>
          </a:p>
          <a:p>
            <a:pPr algn="ct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(60 K from ref) 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897E7B0-EBE0-8CA2-619B-54DB6CB4BE51}"/>
              </a:ext>
            </a:extLst>
          </p:cNvPr>
          <p:cNvCxnSpPr>
            <a:cxnSpLocks/>
          </p:cNvCxnSpPr>
          <p:nvPr/>
        </p:nvCxnSpPr>
        <p:spPr>
          <a:xfrm flipV="1">
            <a:off x="8454531" y="3246522"/>
            <a:ext cx="120041" cy="2265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C99930A5-E092-3971-8662-BE48CFAB06AD}"/>
              </a:ext>
            </a:extLst>
          </p:cNvPr>
          <p:cNvSpPr txBox="1"/>
          <p:nvPr/>
        </p:nvSpPr>
        <p:spPr>
          <a:xfrm>
            <a:off x="8572060" y="2973188"/>
            <a:ext cx="6590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crystal</a:t>
            </a:r>
          </a:p>
        </p:txBody>
      </p:sp>
      <p:pic>
        <p:nvPicPr>
          <p:cNvPr id="6" name="Picture 5" descr="A white background with pink dots&#10;&#10;AI-generated content may be incorrect.">
            <a:extLst>
              <a:ext uri="{FF2B5EF4-FFF2-40B4-BE49-F238E27FC236}">
                <a16:creationId xmlns:a16="http://schemas.microsoft.com/office/drawing/2014/main" id="{E77ED8C9-9296-1B24-3DA2-8208152785BF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E5ECF6"/>
              </a:clrFrom>
              <a:clrTo>
                <a:srgbClr val="E5ECF6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51190" y="2005066"/>
            <a:ext cx="1139483" cy="1021725"/>
          </a:xfrm>
          <a:prstGeom prst="rect">
            <a:avLst/>
          </a:prstGeom>
        </p:spPr>
      </p:pic>
      <p:pic>
        <p:nvPicPr>
          <p:cNvPr id="8" name="Picture 7" descr="A white and pink dotted background&#10;&#10;AI-generated content may be incorrect.">
            <a:extLst>
              <a:ext uri="{FF2B5EF4-FFF2-40B4-BE49-F238E27FC236}">
                <a16:creationId xmlns:a16="http://schemas.microsoft.com/office/drawing/2014/main" id="{C858C02C-54AC-651B-3599-B472C708F2D2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E5ECF6"/>
              </a:clrFrom>
              <a:clrTo>
                <a:srgbClr val="E5ECF6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901155" y="3525767"/>
            <a:ext cx="1171029" cy="107553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70EFA00-0651-4D69-4372-753C1F32FBA1}"/>
              </a:ext>
            </a:extLst>
          </p:cNvPr>
          <p:cNvSpPr txBox="1"/>
          <p:nvPr/>
        </p:nvSpPr>
        <p:spPr>
          <a:xfrm>
            <a:off x="7944616" y="4562670"/>
            <a:ext cx="10198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amorphous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0807E99-082B-F024-6CD8-5A63A9B1B3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7610"/>
            <a:ext cx="10515600" cy="1325563"/>
          </a:xfrm>
        </p:spPr>
        <p:txBody>
          <a:bodyPr/>
          <a:lstStyle/>
          <a:p>
            <a:r>
              <a:rPr lang="en-US" dirty="0"/>
              <a:t>Scientific Test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4B177D3-A76D-D491-7694-3DE38E09348E}"/>
              </a:ext>
            </a:extLst>
          </p:cNvPr>
          <p:cNvSpPr/>
          <p:nvPr/>
        </p:nvSpPr>
        <p:spPr>
          <a:xfrm>
            <a:off x="8807370" y="5832812"/>
            <a:ext cx="150450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Fit and Report</a:t>
            </a:r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1F3AC19A-B988-A249-1A92-41EAA001BF80}"/>
              </a:ext>
            </a:extLst>
          </p:cNvPr>
          <p:cNvSpPr/>
          <p:nvPr/>
        </p:nvSpPr>
        <p:spPr>
          <a:xfrm>
            <a:off x="8646275" y="5550474"/>
            <a:ext cx="139479" cy="91232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31201A-0736-7529-1FE4-7BF5AE1B5C0C}"/>
              </a:ext>
            </a:extLst>
          </p:cNvPr>
          <p:cNvSpPr txBox="1"/>
          <p:nvPr/>
        </p:nvSpPr>
        <p:spPr>
          <a:xfrm>
            <a:off x="8325174" y="6441525"/>
            <a:ext cx="88985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</a:rPr>
              <a:t>merge</a:t>
            </a:r>
          </a:p>
        </p:txBody>
      </p:sp>
    </p:spTree>
    <p:extLst>
      <p:ext uri="{BB962C8B-B14F-4D97-AF65-F5344CB8AC3E}">
        <p14:creationId xmlns:p14="http://schemas.microsoft.com/office/powerpoint/2010/main" val="7647410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BB8843-3269-FECD-CA7F-104BBEC6AD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phic 14">
            <a:extLst>
              <a:ext uri="{FF2B5EF4-FFF2-40B4-BE49-F238E27FC236}">
                <a16:creationId xmlns:a16="http://schemas.microsoft.com/office/drawing/2014/main" id="{638836D6-3F0E-F448-603E-E93BC1465A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7200" y="1674545"/>
            <a:ext cx="5486400" cy="4114800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id="{90C2BAB2-B1F9-EE31-A0CC-929F5DA7A5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208776" y="1678896"/>
            <a:ext cx="5486400" cy="41148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28BECA7-595A-ACD4-5B43-323F8E279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29</a:t>
            </a:fld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B5E8DD0-8AEE-7D1A-9473-7B31B1740A83}"/>
              </a:ext>
            </a:extLst>
          </p:cNvPr>
          <p:cNvSpPr txBox="1"/>
          <p:nvPr/>
        </p:nvSpPr>
        <p:spPr>
          <a:xfrm>
            <a:off x="2600793" y="106445"/>
            <a:ext cx="947779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https://</a:t>
            </a:r>
            <a:r>
              <a:rPr lang="en-US" sz="1400" i="1" dirty="0" err="1">
                <a:solidFill>
                  <a:schemeClr val="bg1">
                    <a:lumMod val="50000"/>
                  </a:schemeClr>
                </a:solidFill>
              </a:rPr>
              <a:t>www.paradim.org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/sites/default/files/2019-05/Equilibrium_Structure_of_a_Diatomic_Molecule_and_a_Bulk_Crystal.pdf</a:t>
            </a:r>
          </a:p>
          <a:p>
            <a:pPr algn="r"/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https://</a:t>
            </a:r>
            <a:r>
              <a:rPr lang="en-US" sz="1400" i="1" dirty="0" err="1">
                <a:solidFill>
                  <a:schemeClr val="bg1">
                    <a:lumMod val="50000"/>
                  </a:schemeClr>
                </a:solidFill>
              </a:rPr>
              <a:t>www.shalomeo.com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/Si-</a:t>
            </a:r>
            <a:r>
              <a:rPr lang="en-US" sz="1400" i="1" dirty="0" err="1">
                <a:solidFill>
                  <a:schemeClr val="bg1">
                    <a:lumMod val="50000"/>
                  </a:schemeClr>
                </a:solidFill>
              </a:rPr>
              <a:t>Silicon.html</a:t>
            </a:r>
            <a:endParaRPr lang="en-US" sz="1400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92F8893-0A31-C11A-106D-AF5BA1BA6281}"/>
              </a:ext>
            </a:extLst>
          </p:cNvPr>
          <p:cNvSpPr/>
          <p:nvPr/>
        </p:nvSpPr>
        <p:spPr>
          <a:xfrm>
            <a:off x="1394086" y="5504588"/>
            <a:ext cx="857172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Crystal Builder with Scaled Lattice (0.95) </a:t>
            </a:r>
            <a:r>
              <a:rPr lang="en-US" sz="1600" dirty="0">
                <a:sym typeface="Wingdings" pitchFamily="2" charset="2"/>
              </a:rPr>
              <a:t></a:t>
            </a:r>
            <a:r>
              <a:rPr lang="en-US" sz="1600" dirty="0"/>
              <a:t>  Molecular Dynamics </a:t>
            </a:r>
            <a:r>
              <a:rPr lang="en-US" sz="1600" dirty="0">
                <a:sym typeface="Wingdings" pitchFamily="2" charset="2"/>
              </a:rPr>
              <a:t></a:t>
            </a:r>
            <a:r>
              <a:rPr lang="en-US" sz="1600" dirty="0"/>
              <a:t> Total Energy / Pressure Analysis</a:t>
            </a:r>
          </a:p>
          <a:p>
            <a:r>
              <a:rPr lang="en-US" sz="1600" dirty="0"/>
              <a:t>                            …                              (0.96)                      …</a:t>
            </a:r>
          </a:p>
          <a:p>
            <a:r>
              <a:rPr lang="en-US" sz="1600" dirty="0"/>
              <a:t>                                                                  ⋮</a:t>
            </a:r>
          </a:p>
          <a:p>
            <a:r>
              <a:rPr lang="en-US" sz="1600" dirty="0"/>
              <a:t>                            …                              (1.05)                     …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B46B920-129E-0B12-4F15-013A99A6E4EA}"/>
              </a:ext>
            </a:extLst>
          </p:cNvPr>
          <p:cNvSpPr/>
          <p:nvPr/>
        </p:nvSpPr>
        <p:spPr>
          <a:xfrm>
            <a:off x="2151090" y="1280160"/>
            <a:ext cx="29755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14: Silicon Total Energy at 0K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AB7A6C25-675E-2B3B-83EE-1A4A1B4874EE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-1" r="2319" b="3637"/>
          <a:stretch>
            <a:fillRect/>
          </a:stretch>
        </p:blipFill>
        <p:spPr>
          <a:xfrm>
            <a:off x="2260558" y="1775335"/>
            <a:ext cx="2756612" cy="1620578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E777B24A-B941-2D2F-7502-E2E12D3506EF}"/>
              </a:ext>
            </a:extLst>
          </p:cNvPr>
          <p:cNvSpPr/>
          <p:nvPr/>
        </p:nvSpPr>
        <p:spPr>
          <a:xfrm>
            <a:off x="3281458" y="2362579"/>
            <a:ext cx="87669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from ref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75D96CA9-B597-BBCD-EE06-E9DA940C70D5}"/>
              </a:ext>
            </a:extLst>
          </p:cNvPr>
          <p:cNvSpPr/>
          <p:nvPr/>
        </p:nvSpPr>
        <p:spPr>
          <a:xfrm>
            <a:off x="7869841" y="1280160"/>
            <a:ext cx="287061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15: Silicon Pressure at 300K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B89EA95-EBEB-4B87-93F7-E27AE21FEE84}"/>
              </a:ext>
            </a:extLst>
          </p:cNvPr>
          <p:cNvSpPr txBox="1"/>
          <p:nvPr/>
        </p:nvSpPr>
        <p:spPr>
          <a:xfrm>
            <a:off x="9077632" y="2883464"/>
            <a:ext cx="249002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Bulk Modulus</a:t>
            </a:r>
            <a:endParaRPr lang="en-US" sz="1600" i="1" dirty="0">
              <a:latin typeface="Cambria Math" panose="02040503050406030204" pitchFamily="18" charset="0"/>
            </a:endParaRPr>
          </a:p>
          <a:p>
            <a:pPr algn="ctr"/>
            <a:r>
              <a:rPr lang="en-US" sz="1600" dirty="0">
                <a:solidFill>
                  <a:srgbClr val="FF0000"/>
                </a:solidFill>
              </a:rPr>
              <a:t>101.68 vs 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102 GPa from ref</a:t>
            </a:r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D196921E-2012-B576-36EE-477FD68EE822}"/>
                  </a:ext>
                </a:extLst>
              </p:cNvPr>
              <p:cNvSpPr txBox="1"/>
              <p:nvPr/>
            </p:nvSpPr>
            <p:spPr>
              <a:xfrm>
                <a:off x="7261586" y="3903337"/>
                <a:ext cx="2014063" cy="4453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14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1400" dirty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35683.67</m:t>
                        </m:r>
                        <m:r>
                          <m:rPr>
                            <m:nor/>
                          </m:rPr>
                          <a:rPr lang="en-US" sz="14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− </m:t>
                        </m:r>
                        <m:r>
                          <m:rPr>
                            <m:nor/>
                          </m:rPr>
                          <a:rPr lang="en-US" sz="1400" b="0" i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US" sz="1400" dirty="0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−25324.05</m:t>
                        </m:r>
                        <m:r>
                          <m:rPr>
                            <m:nor/>
                          </m:rPr>
                          <a:rPr lang="en-US" sz="1400" b="0" i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sSup>
                          <m:sSupPr>
                            <m:ctrlPr>
                              <a:rPr lang="en-US" sz="140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b="0" i="1" dirty="0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1.01</m:t>
                            </m:r>
                          </m:e>
                          <m:sup>
                            <m:r>
                              <a:rPr lang="en-US" sz="14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  <m:r>
                          <m:rPr>
                            <m:nor/>
                          </m:rPr>
                          <a:rPr lang="en-US" sz="14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14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b="0" i="1" dirty="0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0.99</m:t>
                            </m:r>
                          </m:e>
                          <m:sup>
                            <m:r>
                              <a:rPr lang="en-US" sz="14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D196921E-2012-B576-36EE-477FD68EE8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1586" y="3903337"/>
                <a:ext cx="2014063" cy="445378"/>
              </a:xfrm>
              <a:prstGeom prst="rect">
                <a:avLst/>
              </a:prstGeom>
              <a:blipFill>
                <a:blip r:embed="rId8"/>
                <a:stretch>
                  <a:fillRect r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itle 1">
            <a:extLst>
              <a:ext uri="{FF2B5EF4-FFF2-40B4-BE49-F238E27FC236}">
                <a16:creationId xmlns:a16="http://schemas.microsoft.com/office/drawing/2014/main" id="{E42970E0-58BA-B5D7-92AD-40D0A36D9F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7610"/>
            <a:ext cx="10515600" cy="1325563"/>
          </a:xfrm>
        </p:spPr>
        <p:txBody>
          <a:bodyPr/>
          <a:lstStyle/>
          <a:p>
            <a:r>
              <a:rPr lang="en-US" dirty="0"/>
              <a:t>Scientific Test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004334F-25BD-078B-4728-72A4CF13D847}"/>
              </a:ext>
            </a:extLst>
          </p:cNvPr>
          <p:cNvSpPr/>
          <p:nvPr/>
        </p:nvSpPr>
        <p:spPr>
          <a:xfrm>
            <a:off x="10063146" y="5832812"/>
            <a:ext cx="150450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Fit and Report</a:t>
            </a:r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5AD6ECD1-FC77-7E3B-1D52-1617E4E76D99}"/>
              </a:ext>
            </a:extLst>
          </p:cNvPr>
          <p:cNvSpPr/>
          <p:nvPr/>
        </p:nvSpPr>
        <p:spPr>
          <a:xfrm>
            <a:off x="9902051" y="5550474"/>
            <a:ext cx="139479" cy="91232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FF2089-B7DD-4099-D927-E8D15C1CF57D}"/>
              </a:ext>
            </a:extLst>
          </p:cNvPr>
          <p:cNvSpPr txBox="1"/>
          <p:nvPr/>
        </p:nvSpPr>
        <p:spPr>
          <a:xfrm>
            <a:off x="9580950" y="6441525"/>
            <a:ext cx="88985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</a:rPr>
              <a:t>merge</a:t>
            </a:r>
          </a:p>
        </p:txBody>
      </p:sp>
      <p:sp>
        <p:nvSpPr>
          <p:cNvPr id="13" name="Frame 12">
            <a:extLst>
              <a:ext uri="{FF2B5EF4-FFF2-40B4-BE49-F238E27FC236}">
                <a16:creationId xmlns:a16="http://schemas.microsoft.com/office/drawing/2014/main" id="{2A14B61F-BC73-95A3-8EFD-66BF8E1D2026}"/>
              </a:ext>
            </a:extLst>
          </p:cNvPr>
          <p:cNvSpPr/>
          <p:nvPr/>
        </p:nvSpPr>
        <p:spPr>
          <a:xfrm rot="2660665">
            <a:off x="8443452" y="2957052"/>
            <a:ext cx="294968" cy="272845"/>
          </a:xfrm>
          <a:prstGeom prst="fram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Frame 13">
            <a:extLst>
              <a:ext uri="{FF2B5EF4-FFF2-40B4-BE49-F238E27FC236}">
                <a16:creationId xmlns:a16="http://schemas.microsoft.com/office/drawing/2014/main" id="{691F69C8-A15C-73DC-DE25-2CAED4CC8AA9}"/>
              </a:ext>
            </a:extLst>
          </p:cNvPr>
          <p:cNvSpPr/>
          <p:nvPr/>
        </p:nvSpPr>
        <p:spPr>
          <a:xfrm rot="1992449">
            <a:off x="9641346" y="3879722"/>
            <a:ext cx="294968" cy="272845"/>
          </a:xfrm>
          <a:prstGeom prst="fram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76710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7F9F4-F60A-9A40-9F29-975C13FE5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388033" cy="1325563"/>
          </a:xfrm>
        </p:spPr>
        <p:txBody>
          <a:bodyPr/>
          <a:lstStyle/>
          <a:p>
            <a:r>
              <a:rPr lang="en-US" dirty="0"/>
              <a:t>Installation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BE11C1-C54C-4A47-BD1A-F7710C155F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7730" y="1468281"/>
            <a:ext cx="6752041" cy="71254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500" dirty="0"/>
              <a:t>1)* </a:t>
            </a:r>
            <a:r>
              <a:rPr lang="en-US" sz="1500" i="1" dirty="0">
                <a:solidFill>
                  <a:schemeClr val="accent2"/>
                </a:solidFill>
              </a:rPr>
              <a:t>bash -c "$(curl 'https://</a:t>
            </a:r>
            <a:r>
              <a:rPr lang="en-US" sz="1500" i="1" dirty="0" err="1">
                <a:solidFill>
                  <a:schemeClr val="accent2"/>
                </a:solidFill>
              </a:rPr>
              <a:t>raw.githubusercontent.com</a:t>
            </a:r>
            <a:r>
              <a:rPr lang="en-US" sz="1500" i="1" dirty="0">
                <a:solidFill>
                  <a:schemeClr val="accent2"/>
                </a:solidFill>
              </a:rPr>
              <a:t>/zhteg4/</a:t>
            </a:r>
            <a:r>
              <a:rPr lang="en-US" sz="1500" i="1" dirty="0" err="1">
                <a:solidFill>
                  <a:schemeClr val="accent2"/>
                </a:solidFill>
              </a:rPr>
              <a:t>nemd</a:t>
            </a:r>
            <a:r>
              <a:rPr lang="en-US" sz="1500" i="1" dirty="0">
                <a:solidFill>
                  <a:schemeClr val="accent2"/>
                </a:solidFill>
              </a:rPr>
              <a:t>/main/setup')"</a:t>
            </a:r>
          </a:p>
          <a:p>
            <a:pPr marL="0" indent="0">
              <a:buNone/>
            </a:pPr>
            <a:r>
              <a:rPr lang="en-US" sz="1500" dirty="0"/>
              <a:t>2) </a:t>
            </a:r>
            <a:r>
              <a:rPr lang="en-US" sz="1500" i="1" dirty="0">
                <a:solidFill>
                  <a:schemeClr val="accent1"/>
                </a:solidFill>
              </a:rPr>
              <a:t>cd ~/git/</a:t>
            </a:r>
            <a:r>
              <a:rPr lang="en-US" sz="1500" i="1" dirty="0" err="1">
                <a:solidFill>
                  <a:schemeClr val="accent1"/>
                </a:solidFill>
              </a:rPr>
              <a:t>nemd</a:t>
            </a:r>
            <a:r>
              <a:rPr lang="en-US" sz="1500" i="1" dirty="0">
                <a:solidFill>
                  <a:schemeClr val="accent1"/>
                </a:solidFill>
              </a:rPr>
              <a:t>; pip3.10 install . –v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736417C-F08D-E647-9D1F-C47814DBC4A6}"/>
              </a:ext>
            </a:extLst>
          </p:cNvPr>
          <p:cNvSpPr/>
          <p:nvPr/>
        </p:nvSpPr>
        <p:spPr>
          <a:xfrm>
            <a:off x="7149772" y="278712"/>
            <a:ext cx="4644498" cy="4401205"/>
          </a:xfrm>
          <a:prstGeom prst="rect">
            <a:avLst/>
          </a:prstGeom>
          <a:noFill/>
          <a:ln>
            <a:solidFill>
              <a:schemeClr val="accent2"/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accent2"/>
                </a:solidFill>
              </a:rPr>
              <a:t># </a:t>
            </a:r>
            <a:r>
              <a:rPr lang="en-US" sz="1400" b="1" dirty="0">
                <a:solidFill>
                  <a:schemeClr val="accent2"/>
                </a:solidFill>
              </a:rPr>
              <a:t>Install</a:t>
            </a:r>
            <a:r>
              <a:rPr lang="en-US" sz="1400" dirty="0">
                <a:solidFill>
                  <a:schemeClr val="accent2"/>
                </a:solidFill>
              </a:rPr>
              <a:t> </a:t>
            </a:r>
            <a:r>
              <a:rPr lang="en-US" sz="1400" b="1" dirty="0">
                <a:solidFill>
                  <a:schemeClr val="accent2"/>
                </a:solidFill>
              </a:rPr>
              <a:t>Packages</a:t>
            </a:r>
            <a:br>
              <a:rPr lang="en-US" sz="1400" dirty="0"/>
            </a:br>
            <a:r>
              <a:rPr lang="en-US" sz="1400" dirty="0"/>
              <a:t>case $OSTYPE in</a:t>
            </a:r>
            <a:br>
              <a:rPr lang="en-US" sz="1400" dirty="0"/>
            </a:br>
            <a:r>
              <a:rPr lang="en-US" sz="1400" dirty="0"/>
              <a:t>  </a:t>
            </a:r>
            <a:r>
              <a:rPr lang="en-US" sz="1400" dirty="0" err="1"/>
              <a:t>darwin</a:t>
            </a:r>
            <a:r>
              <a:rPr lang="en-US" sz="1400" dirty="0"/>
              <a:t>*)</a:t>
            </a:r>
            <a:br>
              <a:rPr lang="en-US" sz="1400" dirty="0"/>
            </a:br>
            <a:r>
              <a:rPr lang="en-US" sz="1400" dirty="0"/>
              <a:t>    brew install </a:t>
            </a:r>
            <a:r>
              <a:rPr lang="en-US" sz="1400" dirty="0" err="1"/>
              <a:t>gh</a:t>
            </a:r>
            <a:r>
              <a:rPr lang="en-US" sz="1400" dirty="0"/>
              <a:t> git vim python@3.10 ;;</a:t>
            </a:r>
            <a:br>
              <a:rPr lang="en-US" sz="1400" dirty="0"/>
            </a:br>
            <a:r>
              <a:rPr lang="en-US" sz="1400" dirty="0"/>
              <a:t>  </a:t>
            </a:r>
            <a:r>
              <a:rPr lang="en-US" sz="1400" dirty="0" err="1"/>
              <a:t>linux</a:t>
            </a:r>
            <a:r>
              <a:rPr lang="en-US" sz="1400" dirty="0"/>
              <a:t>*)</a:t>
            </a:r>
            <a:br>
              <a:rPr lang="en-US" sz="1400" dirty="0"/>
            </a:br>
            <a:r>
              <a:rPr lang="en-US" sz="1400" dirty="0"/>
              <a:t>    </a:t>
            </a:r>
            <a:r>
              <a:rPr lang="en-US" sz="1400" dirty="0" err="1"/>
              <a:t>sudo</a:t>
            </a:r>
            <a:r>
              <a:rPr lang="en-US" sz="1400" dirty="0"/>
              <a:t> apt-get install -y </a:t>
            </a:r>
            <a:r>
              <a:rPr lang="en-US" sz="1400" dirty="0" err="1"/>
              <a:t>gh</a:t>
            </a:r>
            <a:r>
              <a:rPr lang="en-US" sz="1400" dirty="0"/>
              <a:t> git python3-pip ;;</a:t>
            </a:r>
            <a:br>
              <a:rPr lang="en-US" sz="1400" dirty="0"/>
            </a:br>
            <a:r>
              <a:rPr lang="en-US" sz="1400" dirty="0" err="1"/>
              <a:t>esac</a:t>
            </a:r>
            <a:endParaRPr lang="en-US" sz="1400" dirty="0"/>
          </a:p>
          <a:p>
            <a:endParaRPr lang="en-US" sz="1400" dirty="0">
              <a:solidFill>
                <a:schemeClr val="accent2"/>
              </a:solidFill>
            </a:endParaRPr>
          </a:p>
          <a:p>
            <a:r>
              <a:rPr lang="en-US" sz="1400" dirty="0">
                <a:solidFill>
                  <a:schemeClr val="accent2"/>
                </a:solidFill>
              </a:rPr>
              <a:t># </a:t>
            </a:r>
            <a:r>
              <a:rPr lang="en-US" sz="1400" b="1" dirty="0">
                <a:solidFill>
                  <a:schemeClr val="accent2"/>
                </a:solidFill>
              </a:rPr>
              <a:t>Clone code</a:t>
            </a:r>
          </a:p>
          <a:p>
            <a:r>
              <a:rPr lang="en-US" sz="1400" dirty="0" err="1"/>
              <a:t>gh</a:t>
            </a:r>
            <a:r>
              <a:rPr lang="en-US" sz="1400" dirty="0"/>
              <a:t> auth login --hostname </a:t>
            </a:r>
            <a:r>
              <a:rPr lang="en-US" sz="1400" dirty="0" err="1"/>
              <a:t>GitHub.com</a:t>
            </a:r>
            <a:r>
              <a:rPr lang="en-US" sz="1400" dirty="0"/>
              <a:t> --web</a:t>
            </a:r>
            <a:br>
              <a:rPr lang="en-US" sz="1400" dirty="0"/>
            </a:br>
            <a:r>
              <a:rPr lang="en-US" sz="1400" dirty="0" err="1"/>
              <a:t>gh</a:t>
            </a:r>
            <a:r>
              <a:rPr lang="en-US" sz="1400" dirty="0"/>
              <a:t> auth setup-git</a:t>
            </a:r>
            <a:br>
              <a:rPr lang="en-US" sz="1400" dirty="0"/>
            </a:br>
            <a:r>
              <a:rPr lang="en-US" sz="1400" dirty="0" err="1"/>
              <a:t>gh</a:t>
            </a:r>
            <a:r>
              <a:rPr lang="en-US" sz="1400" dirty="0"/>
              <a:t> repo clone zhteg4pvt/</a:t>
            </a:r>
            <a:r>
              <a:rPr lang="en-US" sz="1400" dirty="0" err="1"/>
              <a:t>nemd</a:t>
            </a:r>
            <a:r>
              <a:rPr lang="en-US" sz="1400" dirty="0"/>
              <a:t> ~/git/</a:t>
            </a:r>
            <a:r>
              <a:rPr lang="en-US" sz="1400" dirty="0" err="1"/>
              <a:t>nemd</a:t>
            </a:r>
            <a:br>
              <a:rPr lang="en-US" sz="1400" dirty="0"/>
            </a:br>
            <a:br>
              <a:rPr lang="en-US" sz="1400" dirty="0"/>
            </a:br>
            <a:r>
              <a:rPr lang="en-US" sz="1400" dirty="0">
                <a:solidFill>
                  <a:schemeClr val="accent2"/>
                </a:solidFill>
              </a:rPr>
              <a:t># </a:t>
            </a:r>
            <a:r>
              <a:rPr lang="en-US" sz="1400" b="1" dirty="0">
                <a:solidFill>
                  <a:schemeClr val="accent2"/>
                </a:solidFill>
              </a:rPr>
              <a:t>Install drivers</a:t>
            </a:r>
            <a:br>
              <a:rPr lang="en-US" sz="1400" dirty="0"/>
            </a:br>
            <a:r>
              <a:rPr lang="en-US" sz="1400" dirty="0"/>
              <a:t>(</a:t>
            </a:r>
            <a:r>
              <a:rPr lang="en-US" sz="1400" dirty="0" err="1"/>
              <a:t>lspci</a:t>
            </a:r>
            <a:r>
              <a:rPr lang="en-US" sz="1400" dirty="0"/>
              <a:t> | grep VGA | grep -q -v NVIDIA) &amp;&amp; exit 0</a:t>
            </a:r>
            <a:br>
              <a:rPr lang="en-US" sz="1400" dirty="0"/>
            </a:br>
            <a:r>
              <a:rPr lang="en-US" sz="1400" dirty="0" err="1"/>
              <a:t>sudo</a:t>
            </a:r>
            <a:r>
              <a:rPr lang="en-US" sz="1400" dirty="0"/>
              <a:t> ubuntu-drivers --</a:t>
            </a:r>
            <a:r>
              <a:rPr lang="en-US" sz="1400" dirty="0" err="1"/>
              <a:t>gpgpu</a:t>
            </a:r>
            <a:r>
              <a:rPr lang="en-US" sz="1400" dirty="0"/>
              <a:t> install</a:t>
            </a:r>
            <a:br>
              <a:rPr lang="en-US" sz="1400" dirty="0"/>
            </a:br>
            <a:r>
              <a:rPr lang="en-US" sz="1400" dirty="0" err="1"/>
              <a:t>sudo</a:t>
            </a:r>
            <a:r>
              <a:rPr lang="en-US" sz="1400" dirty="0"/>
              <a:t> apt upgrade -y</a:t>
            </a:r>
            <a:br>
              <a:rPr lang="en-US" sz="1400" dirty="0"/>
            </a:br>
            <a:r>
              <a:rPr lang="en-US" sz="1400" dirty="0"/>
              <a:t>read -p "Driver installed. Reboot? [y/n]? " answer</a:t>
            </a:r>
            <a:br>
              <a:rPr lang="en-US" sz="1400" dirty="0"/>
            </a:br>
            <a:r>
              <a:rPr lang="en-US" sz="1400" dirty="0"/>
              <a:t>case "$answer" in </a:t>
            </a:r>
            <a:r>
              <a:rPr lang="en-US" sz="1400" dirty="0" err="1"/>
              <a:t>Y|y</a:t>
            </a:r>
            <a:r>
              <a:rPr lang="en-US" sz="1400" dirty="0"/>
              <a:t>) echo "rebooting..."; reboot ;; *) ;; </a:t>
            </a:r>
            <a:r>
              <a:rPr lang="en-US" sz="1400" dirty="0" err="1"/>
              <a:t>esac</a:t>
            </a:r>
            <a:br>
              <a:rPr lang="en-US" sz="1400" dirty="0"/>
            </a:br>
            <a:r>
              <a:rPr lang="en-US" sz="1400" dirty="0"/>
              <a:t>echo "no reboot. (GPU driver may not be working)"</a:t>
            </a:r>
            <a:endParaRPr lang="en-US" sz="1400" dirty="0">
              <a:solidFill>
                <a:srgbClr val="BCBEC4"/>
              </a:solidFill>
              <a:effectLst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453B322-3889-3F4B-9DE0-DD9058EC2278}"/>
              </a:ext>
            </a:extLst>
          </p:cNvPr>
          <p:cNvSpPr/>
          <p:nvPr/>
        </p:nvSpPr>
        <p:spPr>
          <a:xfrm>
            <a:off x="416261" y="2217299"/>
            <a:ext cx="6561822" cy="2468880"/>
          </a:xfrm>
          <a:prstGeom prst="rect">
            <a:avLst/>
          </a:prstGeom>
          <a:ln>
            <a:prstDash val="dash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numCol="2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  <a:effectLst/>
              </a:rPr>
              <a:t>class Distribution:</a:t>
            </a:r>
          </a:p>
          <a:p>
            <a:endParaRPr lang="en-US" sz="1400" dirty="0">
              <a:solidFill>
                <a:schemeClr val="tx1"/>
              </a:solidFill>
              <a:effectLst/>
            </a:endParaRPr>
          </a:p>
          <a:p>
            <a:r>
              <a:rPr lang="en-US" sz="1400" dirty="0">
                <a:solidFill>
                  <a:schemeClr val="tx1"/>
                </a:solidFill>
                <a:effectLst/>
              </a:rPr>
              <a:t>def run(self):</a:t>
            </a:r>
          </a:p>
          <a:p>
            <a:r>
              <a:rPr lang="en-US" sz="1400" i="1" dirty="0">
                <a:solidFill>
                  <a:schemeClr val="tx1"/>
                </a:solidFill>
              </a:rPr>
              <a:t>    </a:t>
            </a:r>
            <a:r>
              <a:rPr lang="en-US" sz="1400" dirty="0">
                <a:solidFill>
                  <a:schemeClr val="accent1"/>
                </a:solidFill>
              </a:rPr>
              <a:t># Install packages</a:t>
            </a:r>
            <a:br>
              <a:rPr lang="en-US" sz="1400" i="1" dirty="0">
                <a:solidFill>
                  <a:srgbClr val="5F826B"/>
                </a:solidFill>
                <a:effectLst/>
              </a:rPr>
            </a:br>
            <a:r>
              <a:rPr lang="en-US" sz="1400" i="1" dirty="0">
                <a:solidFill>
                  <a:schemeClr val="tx1"/>
                </a:solidFill>
                <a:effectLst/>
              </a:rPr>
              <a:t>    </a:t>
            </a:r>
            <a:r>
              <a:rPr lang="en-US" sz="1400" dirty="0" err="1">
                <a:solidFill>
                  <a:schemeClr val="tx1"/>
                </a:solidFill>
                <a:effectLst/>
              </a:rPr>
              <a:t>self.prereq</a:t>
            </a:r>
            <a:r>
              <a:rPr lang="en-US" sz="1400" dirty="0">
                <a:solidFill>
                  <a:schemeClr val="tx1"/>
                </a:solidFill>
                <a:effectLst/>
              </a:rPr>
              <a:t>()</a:t>
            </a:r>
          </a:p>
          <a:p>
            <a:r>
              <a:rPr lang="en-US" sz="1400" dirty="0">
                <a:solidFill>
                  <a:schemeClr val="accent1"/>
                </a:solidFill>
              </a:rPr>
              <a:t>    # Compile binaries</a:t>
            </a:r>
            <a:br>
              <a:rPr lang="en-US" sz="1400" dirty="0">
                <a:solidFill>
                  <a:schemeClr val="tx1"/>
                </a:solidFill>
                <a:effectLst/>
              </a:rPr>
            </a:br>
            <a:r>
              <a:rPr lang="en-US" sz="1400" dirty="0">
                <a:solidFill>
                  <a:schemeClr val="tx1"/>
                </a:solidFill>
                <a:effectLst/>
              </a:rPr>
              <a:t>    </a:t>
            </a:r>
            <a:r>
              <a:rPr lang="en-US" sz="1400" dirty="0" err="1">
                <a:solidFill>
                  <a:schemeClr val="tx1"/>
                </a:solidFill>
                <a:effectLst/>
              </a:rPr>
              <a:t>self.compile</a:t>
            </a:r>
            <a:r>
              <a:rPr lang="en-US" sz="1400" dirty="0">
                <a:solidFill>
                  <a:schemeClr val="tx1"/>
                </a:solidFill>
                <a:effectLst/>
              </a:rPr>
              <a:t>()</a:t>
            </a:r>
          </a:p>
          <a:p>
            <a:r>
              <a:rPr lang="en-US" sz="1400" dirty="0">
                <a:solidFill>
                  <a:schemeClr val="tx1"/>
                </a:solidFill>
              </a:rPr>
              <a:t>    </a:t>
            </a:r>
            <a:r>
              <a:rPr lang="en-US" sz="1400" dirty="0">
                <a:solidFill>
                  <a:schemeClr val="accent1"/>
                </a:solidFill>
              </a:rPr>
              <a:t># Distribute shell, python, and data</a:t>
            </a:r>
            <a:br>
              <a:rPr lang="en-US" sz="1400" dirty="0">
                <a:solidFill>
                  <a:schemeClr val="tx1"/>
                </a:solidFill>
                <a:effectLst/>
              </a:rPr>
            </a:br>
            <a:r>
              <a:rPr lang="en-US" sz="1400" dirty="0">
                <a:solidFill>
                  <a:schemeClr val="tx1"/>
                </a:solidFill>
                <a:effectLst/>
              </a:rPr>
              <a:t>    </a:t>
            </a:r>
            <a:r>
              <a:rPr lang="en-US" sz="1400" dirty="0" err="1">
                <a:solidFill>
                  <a:schemeClr val="tx1"/>
                </a:solidFill>
                <a:effectLst/>
              </a:rPr>
              <a:t>self.setup</a:t>
            </a:r>
            <a:r>
              <a:rPr lang="en-US" sz="1400" dirty="0">
                <a:solidFill>
                  <a:schemeClr val="tx1"/>
                </a:solidFill>
                <a:effectLst/>
              </a:rPr>
              <a:t>()</a:t>
            </a:r>
          </a:p>
          <a:p>
            <a:endParaRPr lang="en-US" sz="1400" dirty="0">
              <a:solidFill>
                <a:schemeClr val="tx1"/>
              </a:solidFill>
              <a:effectLst/>
            </a:endParaRPr>
          </a:p>
          <a:p>
            <a:endParaRPr lang="en-US" sz="1200" dirty="0">
              <a:solidFill>
                <a:schemeClr val="tx1"/>
              </a:solidFill>
            </a:endParaRPr>
          </a:p>
          <a:p>
            <a:r>
              <a:rPr lang="en-US" sz="1200" dirty="0">
                <a:solidFill>
                  <a:schemeClr val="tx1"/>
                </a:solidFill>
              </a:rPr>
              <a:t>def </a:t>
            </a:r>
            <a:r>
              <a:rPr lang="en-US" sz="1200" dirty="0" err="1">
                <a:solidFill>
                  <a:schemeClr val="tx1"/>
                </a:solidFill>
              </a:rPr>
              <a:t>prereq</a:t>
            </a:r>
            <a:r>
              <a:rPr lang="en-US" sz="1200" dirty="0">
                <a:solidFill>
                  <a:schemeClr val="tx1"/>
                </a:solidFill>
              </a:rPr>
              <a:t>(self):</a:t>
            </a:r>
            <a:br>
              <a:rPr lang="en-US" sz="1200" i="1" dirty="0">
                <a:solidFill>
                  <a:schemeClr val="tx1"/>
                </a:solidFill>
                <a:effectLst/>
              </a:rPr>
            </a:br>
            <a:r>
              <a:rPr lang="en-US" sz="1200" i="1" dirty="0">
                <a:solidFill>
                  <a:schemeClr val="tx1"/>
                </a:solidFill>
                <a:effectLst/>
              </a:rPr>
              <a:t>    </a:t>
            </a:r>
            <a:r>
              <a:rPr lang="en-US" sz="1200" dirty="0" err="1">
                <a:solidFill>
                  <a:schemeClr val="tx1"/>
                </a:solidFill>
                <a:effectLst/>
              </a:rPr>
              <a:t>subprocess</a:t>
            </a:r>
            <a:r>
              <a:rPr lang="en-US" sz="1200" dirty="0" err="1">
                <a:solidFill>
                  <a:schemeClr val="tx1"/>
                </a:solidFill>
              </a:rPr>
              <a:t>.run</a:t>
            </a:r>
            <a:r>
              <a:rPr lang="en-US" sz="1200" dirty="0">
                <a:solidFill>
                  <a:schemeClr val="tx1"/>
                </a:solidFill>
              </a:rPr>
              <a:t>('brew install –q </a:t>
            </a:r>
            <a:r>
              <a:rPr lang="en-US" sz="1200" dirty="0" err="1">
                <a:solidFill>
                  <a:schemeClr val="tx1"/>
                </a:solidFill>
              </a:rPr>
              <a:t>gcc</a:t>
            </a:r>
            <a:r>
              <a:rPr lang="en-US" sz="1200" dirty="0">
                <a:solidFill>
                  <a:schemeClr val="tx1"/>
                </a:solidFill>
              </a:rPr>
              <a:t>', shell=True</a:t>
            </a:r>
            <a:r>
              <a:rPr lang="en-US" sz="1200" dirty="0">
                <a:solidFill>
                  <a:schemeClr val="tx1"/>
                </a:solidFill>
                <a:effectLst/>
              </a:rPr>
              <a:t>)</a:t>
            </a:r>
          </a:p>
          <a:p>
            <a:endParaRPr lang="en-US" sz="1200" dirty="0">
              <a:solidFill>
                <a:schemeClr val="tx1"/>
              </a:solidFill>
              <a:effectLst/>
            </a:endParaRPr>
          </a:p>
          <a:p>
            <a:r>
              <a:rPr lang="en-US" sz="1200" dirty="0">
                <a:solidFill>
                  <a:schemeClr val="tx1"/>
                </a:solidFill>
                <a:effectLst/>
              </a:rPr>
              <a:t>def compile(self):</a:t>
            </a:r>
            <a:br>
              <a:rPr lang="en-US" sz="1200" i="1" dirty="0">
                <a:solidFill>
                  <a:schemeClr val="tx1"/>
                </a:solidFill>
                <a:effectLst/>
              </a:rPr>
            </a:br>
            <a:r>
              <a:rPr lang="en-US" sz="1200" i="1" dirty="0">
                <a:solidFill>
                  <a:schemeClr val="tx1"/>
                </a:solidFill>
                <a:effectLst/>
              </a:rPr>
              <a:t>    </a:t>
            </a:r>
            <a:r>
              <a:rPr lang="en-US" sz="1200" dirty="0" err="1">
                <a:solidFill>
                  <a:schemeClr val="tx1"/>
                </a:solidFill>
                <a:effectLst/>
              </a:rPr>
              <a:t>subprocess.run</a:t>
            </a:r>
            <a:r>
              <a:rPr lang="en-US" sz="1200" dirty="0">
                <a:solidFill>
                  <a:schemeClr val="tx1"/>
                </a:solidFill>
                <a:effectLst/>
              </a:rPr>
              <a:t>('bash </a:t>
            </a:r>
            <a:r>
              <a:rPr lang="en-US" sz="1200" dirty="0" err="1">
                <a:solidFill>
                  <a:schemeClr val="tx1"/>
                </a:solidFill>
                <a:effectLst/>
              </a:rPr>
              <a:t>install.sh</a:t>
            </a:r>
            <a:r>
              <a:rPr lang="en-US" sz="1200" dirty="0">
                <a:solidFill>
                  <a:schemeClr val="tx1"/>
                </a:solidFill>
                <a:effectLst/>
              </a:rPr>
              <a:t>', shell=True)</a:t>
            </a:r>
          </a:p>
          <a:p>
            <a:endParaRPr lang="en-US" sz="1200" dirty="0">
              <a:solidFill>
                <a:schemeClr val="tx1"/>
              </a:solidFill>
              <a:effectLst/>
            </a:endParaRPr>
          </a:p>
          <a:p>
            <a:r>
              <a:rPr lang="en-US" sz="1200" dirty="0">
                <a:solidFill>
                  <a:schemeClr val="tx1"/>
                </a:solidFill>
              </a:rPr>
              <a:t>def </a:t>
            </a:r>
            <a:r>
              <a:rPr lang="en-US" sz="1200" dirty="0">
                <a:solidFill>
                  <a:schemeClr val="tx1"/>
                </a:solidFill>
                <a:effectLst/>
              </a:rPr>
              <a:t>setup(self):</a:t>
            </a:r>
            <a:endParaRPr lang="en-US" sz="1200" dirty="0">
              <a:solidFill>
                <a:schemeClr val="tx1"/>
              </a:solidFill>
            </a:endParaRPr>
          </a:p>
          <a:p>
            <a:r>
              <a:rPr lang="en-US" sz="1200" dirty="0">
                <a:solidFill>
                  <a:schemeClr val="tx1"/>
                </a:solidFill>
              </a:rPr>
              <a:t>    </a:t>
            </a:r>
            <a:r>
              <a:rPr lang="en-US" sz="1200" dirty="0" err="1">
                <a:solidFill>
                  <a:schemeClr val="tx1"/>
                </a:solidFill>
              </a:rPr>
              <a:t>setuptools.setup</a:t>
            </a:r>
            <a:r>
              <a:rPr lang="en-US" sz="1200" dirty="0">
                <a:solidFill>
                  <a:schemeClr val="tx1"/>
                </a:solidFill>
              </a:rPr>
              <a:t>(</a:t>
            </a:r>
          </a:p>
          <a:p>
            <a:r>
              <a:rPr lang="en-US" sz="1200" dirty="0">
                <a:solidFill>
                  <a:schemeClr val="tx1"/>
                </a:solidFill>
              </a:rPr>
              <a:t>      packages=[</a:t>
            </a:r>
            <a:r>
              <a:rPr lang="en-US" sz="1200" dirty="0" err="1">
                <a:solidFill>
                  <a:schemeClr val="tx1"/>
                </a:solidFill>
              </a:rPr>
              <a:t>nemd</a:t>
            </a:r>
            <a:r>
              <a:rPr lang="en-US" sz="1200" dirty="0">
                <a:solidFill>
                  <a:schemeClr val="tx1"/>
                </a:solidFill>
              </a:rPr>
              <a:t>, alamode],</a:t>
            </a:r>
            <a:br>
              <a:rPr lang="en-US" sz="1200" dirty="0">
                <a:solidFill>
                  <a:schemeClr val="tx1"/>
                </a:solidFill>
              </a:rPr>
            </a:br>
            <a:r>
              <a:rPr lang="en-US" sz="1200" dirty="0">
                <a:solidFill>
                  <a:schemeClr val="tx1"/>
                </a:solidFill>
              </a:rPr>
              <a:t>      </a:t>
            </a:r>
            <a:r>
              <a:rPr lang="en-US" sz="1200" dirty="0" err="1">
                <a:solidFill>
                  <a:schemeClr val="tx1"/>
                </a:solidFill>
              </a:rPr>
              <a:t>package_dir</a:t>
            </a:r>
            <a:r>
              <a:rPr lang="en-US" sz="1200" dirty="0">
                <a:solidFill>
                  <a:schemeClr val="tx1"/>
                </a:solidFill>
              </a:rPr>
              <a:t>=[module/</a:t>
            </a:r>
            <a:r>
              <a:rPr lang="en-US" sz="1200" dirty="0" err="1">
                <a:solidFill>
                  <a:schemeClr val="tx1"/>
                </a:solidFill>
              </a:rPr>
              <a:t>nemd</a:t>
            </a:r>
            <a:r>
              <a:rPr lang="en-US" sz="1200" dirty="0">
                <a:solidFill>
                  <a:schemeClr val="tx1"/>
                </a:solidFill>
              </a:rPr>
              <a:t>],</a:t>
            </a:r>
            <a:br>
              <a:rPr lang="en-US" sz="1200" dirty="0">
                <a:solidFill>
                  <a:schemeClr val="tx1"/>
                </a:solidFill>
              </a:rPr>
            </a:br>
            <a:r>
              <a:rPr lang="en-US" sz="1200" dirty="0">
                <a:solidFill>
                  <a:schemeClr val="tx1"/>
                </a:solidFill>
              </a:rPr>
              <a:t>      </a:t>
            </a:r>
            <a:r>
              <a:rPr lang="en-US" sz="1200" dirty="0" err="1">
                <a:solidFill>
                  <a:schemeClr val="tx1"/>
                </a:solidFill>
              </a:rPr>
              <a:t>package_data</a:t>
            </a:r>
            <a:r>
              <a:rPr lang="en-US" sz="1200" dirty="0">
                <a:solidFill>
                  <a:schemeClr val="tx1"/>
                </a:solidFill>
              </a:rPr>
              <a:t>={</a:t>
            </a:r>
            <a:r>
              <a:rPr lang="en-US" sz="1200" dirty="0" err="1">
                <a:solidFill>
                  <a:schemeClr val="tx1"/>
                </a:solidFill>
              </a:rPr>
              <a:t>lammps</a:t>
            </a:r>
            <a:r>
              <a:rPr lang="en-US" sz="1200" dirty="0">
                <a:solidFill>
                  <a:schemeClr val="tx1"/>
                </a:solidFill>
              </a:rPr>
              <a:t>: [build/</a:t>
            </a:r>
            <a:r>
              <a:rPr lang="en-US" sz="1200" dirty="0" err="1">
                <a:solidFill>
                  <a:schemeClr val="tx1"/>
                </a:solidFill>
              </a:rPr>
              <a:t>lmp</a:t>
            </a:r>
            <a:r>
              <a:rPr lang="en-US" sz="1200" dirty="0">
                <a:solidFill>
                  <a:schemeClr val="tx1"/>
                </a:solidFill>
              </a:rPr>
              <a:t>]},</a:t>
            </a:r>
            <a:br>
              <a:rPr lang="en-US" sz="1200" dirty="0">
                <a:solidFill>
                  <a:schemeClr val="tx1"/>
                </a:solidFill>
              </a:rPr>
            </a:br>
            <a:r>
              <a:rPr lang="en-US" sz="1200" dirty="0">
                <a:solidFill>
                  <a:schemeClr val="tx1"/>
                </a:solidFill>
              </a:rPr>
              <a:t>      scripts= =[</a:t>
            </a:r>
            <a:r>
              <a:rPr lang="en-US" sz="1200" dirty="0" err="1">
                <a:solidFill>
                  <a:schemeClr val="tx1"/>
                </a:solidFill>
              </a:rPr>
              <a:t>sh</a:t>
            </a:r>
            <a:r>
              <a:rPr lang="en-US" sz="1200" dirty="0">
                <a:solidFill>
                  <a:schemeClr val="tx1"/>
                </a:solidFill>
              </a:rPr>
              <a:t>/</a:t>
            </a:r>
            <a:r>
              <a:rPr lang="en-US" sz="1200" dirty="0" err="1">
                <a:solidFill>
                  <a:schemeClr val="tx1"/>
                </a:solidFill>
              </a:rPr>
              <a:t>nemd_run</a:t>
            </a:r>
            <a:r>
              <a:rPr lang="en-US" sz="1200" dirty="0">
                <a:solidFill>
                  <a:schemeClr val="tx1"/>
                </a:solidFill>
              </a:rPr>
              <a:t>])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EA8A657-B335-F14F-80CB-EF10C0256C14}"/>
              </a:ext>
            </a:extLst>
          </p:cNvPr>
          <p:cNvSpPr/>
          <p:nvPr/>
        </p:nvSpPr>
        <p:spPr>
          <a:xfrm>
            <a:off x="10772067" y="278712"/>
            <a:ext cx="10222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accent2"/>
                </a:solidFill>
              </a:rPr>
              <a:t>sh</a:t>
            </a:r>
            <a:r>
              <a:rPr lang="en-US" dirty="0">
                <a:solidFill>
                  <a:schemeClr val="accent2"/>
                </a:solidFill>
              </a:rPr>
              <a:t>/setup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9C220BB-ED5F-EB4B-9A8F-0EFF0F76D462}"/>
              </a:ext>
            </a:extLst>
          </p:cNvPr>
          <p:cNvSpPr/>
          <p:nvPr/>
        </p:nvSpPr>
        <p:spPr>
          <a:xfrm>
            <a:off x="5970243" y="4310585"/>
            <a:ext cx="10078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accent1"/>
                </a:solidFill>
              </a:rPr>
              <a:t>setup.py</a:t>
            </a:r>
            <a:endParaRPr lang="en-US" dirty="0">
              <a:solidFill>
                <a:schemeClr val="accent1"/>
              </a:solidFill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567D5D4F-D237-7B43-FF06-8B534EC302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5955705"/>
              </p:ext>
            </p:extLst>
          </p:nvPr>
        </p:nvGraphicFramePr>
        <p:xfrm>
          <a:off x="416261" y="4785504"/>
          <a:ext cx="11378010" cy="1557620"/>
        </p:xfrm>
        <a:graphic>
          <a:graphicData uri="http://schemas.openxmlformats.org/drawingml/2006/table">
            <a:tbl>
              <a:tblPr firstRow="1" bandRow="1">
                <a:tableStyleId>{68D230F3-CF80-4859-8CE7-A43EE81993B5}</a:tableStyleId>
              </a:tblPr>
              <a:tblGrid>
                <a:gridCol w="1367957">
                  <a:extLst>
                    <a:ext uri="{9D8B030D-6E8A-4147-A177-3AD203B41FA5}">
                      <a16:colId xmlns:a16="http://schemas.microsoft.com/office/drawing/2014/main" val="2763857822"/>
                    </a:ext>
                  </a:extLst>
                </a:gridCol>
                <a:gridCol w="1782816">
                  <a:extLst>
                    <a:ext uri="{9D8B030D-6E8A-4147-A177-3AD203B41FA5}">
                      <a16:colId xmlns:a16="http://schemas.microsoft.com/office/drawing/2014/main" val="2887983121"/>
                    </a:ext>
                  </a:extLst>
                </a:gridCol>
                <a:gridCol w="1886724">
                  <a:extLst>
                    <a:ext uri="{9D8B030D-6E8A-4147-A177-3AD203B41FA5}">
                      <a16:colId xmlns:a16="http://schemas.microsoft.com/office/drawing/2014/main" val="2591759842"/>
                    </a:ext>
                  </a:extLst>
                </a:gridCol>
                <a:gridCol w="1739433">
                  <a:extLst>
                    <a:ext uri="{9D8B030D-6E8A-4147-A177-3AD203B41FA5}">
                      <a16:colId xmlns:a16="http://schemas.microsoft.com/office/drawing/2014/main" val="559988772"/>
                    </a:ext>
                  </a:extLst>
                </a:gridCol>
                <a:gridCol w="1350218">
                  <a:extLst>
                    <a:ext uri="{9D8B030D-6E8A-4147-A177-3AD203B41FA5}">
                      <a16:colId xmlns:a16="http://schemas.microsoft.com/office/drawing/2014/main" val="1438456063"/>
                    </a:ext>
                  </a:extLst>
                </a:gridCol>
                <a:gridCol w="1195805">
                  <a:extLst>
                    <a:ext uri="{9D8B030D-6E8A-4147-A177-3AD203B41FA5}">
                      <a16:colId xmlns:a16="http://schemas.microsoft.com/office/drawing/2014/main" val="2787923875"/>
                    </a:ext>
                  </a:extLst>
                </a:gridCol>
                <a:gridCol w="1002979">
                  <a:extLst>
                    <a:ext uri="{9D8B030D-6E8A-4147-A177-3AD203B41FA5}">
                      <a16:colId xmlns:a16="http://schemas.microsoft.com/office/drawing/2014/main" val="2670914110"/>
                    </a:ext>
                  </a:extLst>
                </a:gridCol>
                <a:gridCol w="1052078">
                  <a:extLst>
                    <a:ext uri="{9D8B030D-6E8A-4147-A177-3AD203B41FA5}">
                      <a16:colId xmlns:a16="http://schemas.microsoft.com/office/drawing/2014/main" val="3057274228"/>
                    </a:ext>
                  </a:extLst>
                </a:gridCol>
              </a:tblGrid>
              <a:tr h="33096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OS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CPU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Graphic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Memory (GB)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accent2"/>
                          </a:solidFill>
                          <a:effectLst/>
                        </a:rPr>
                        <a:t>setup (min)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>
                          <a:solidFill>
                            <a:schemeClr val="lt1"/>
                          </a:solidFill>
                          <a:effectLst/>
                        </a:rPr>
                        <a:t> </a:t>
                      </a:r>
                      <a:r>
                        <a:rPr lang="en-US" sz="1400" b="1" kern="1200" dirty="0">
                          <a:solidFill>
                            <a:schemeClr val="accent1"/>
                          </a:solidFill>
                          <a:effectLst/>
                        </a:rPr>
                        <a:t>pip (min)</a:t>
                      </a:r>
                      <a:endParaRPr lang="en-US" sz="1400" b="1" kern="1200" dirty="0">
                        <a:solidFill>
                          <a:schemeClr val="accen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>
                          <a:solidFill>
                            <a:schemeClr val="tx1"/>
                          </a:solidFill>
                          <a:effectLst/>
                        </a:rPr>
                        <a:t>test (min)</a:t>
                      </a:r>
                      <a:endParaRPr lang="en-US" sz="14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9638683"/>
                  </a:ext>
                </a:extLst>
              </a:tr>
              <a:tr h="330960"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</a:rPr>
                        <a:t>Mac Mini</a:t>
                      </a:r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</a:rPr>
                        <a:t>Tahoe 26.0</a:t>
                      </a:r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</a:rPr>
                        <a:t>Apple M4</a:t>
                      </a:r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</a:rPr>
                        <a:t>Apple M4</a:t>
                      </a:r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</a:rPr>
                        <a:t>4.15</a:t>
                      </a:r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81084939"/>
                  </a:ext>
                </a:extLst>
              </a:tr>
              <a:tr h="564740"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</a:rPr>
                        <a:t>MXZ</a:t>
                      </a:r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</a:rPr>
                        <a:t>Ubuntu 22.04.5 LTS</a:t>
                      </a:r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</a:rPr>
                        <a:t>Intel® Core™ i5-11400F </a:t>
                      </a:r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</a:rPr>
                        <a:t>GeForce RTX 3060Ti</a:t>
                      </a:r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</a:rPr>
                        <a:t>16</a:t>
                      </a:r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</a:rPr>
                        <a:t>5.63</a:t>
                      </a:r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</a:rPr>
                        <a:t>10.64</a:t>
                      </a:r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9585665"/>
                  </a:ext>
                </a:extLst>
              </a:tr>
              <a:tr h="330960"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</a:rPr>
                        <a:t>MacBook Pro</a:t>
                      </a:r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</a:rPr>
                        <a:t>Sequoia 15.7</a:t>
                      </a:r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</a:rPr>
                        <a:t>Intel Core i5</a:t>
                      </a:r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</a:rPr>
                        <a:t>Intel Iris Plus 645</a:t>
                      </a:r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>
                          <a:solidFill>
                            <a:schemeClr val="dk1"/>
                          </a:solidFill>
                          <a:effectLst/>
                        </a:rPr>
                        <a:t>16</a:t>
                      </a:r>
                      <a:endParaRPr lang="en-US" sz="140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</a:rPr>
                        <a:t>8.01</a:t>
                      </a:r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</a:rPr>
                        <a:t>10.55</a:t>
                      </a:r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</a:rPr>
                        <a:t>2.05</a:t>
                      </a:r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02257672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98B83A-C0C3-3D60-F99A-63ADB307BC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3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828832D-2287-F4AC-CF85-B0B344177870}"/>
              </a:ext>
            </a:extLst>
          </p:cNvPr>
          <p:cNvSpPr txBox="1"/>
          <p:nvPr/>
        </p:nvSpPr>
        <p:spPr>
          <a:xfrm>
            <a:off x="416261" y="6370472"/>
            <a:ext cx="8074381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500" dirty="0">
                <a:effectLst/>
              </a:rPr>
              <a:t>* Ubuntu: </a:t>
            </a:r>
            <a:r>
              <a:rPr lang="en-US" sz="1500" i="1" dirty="0">
                <a:solidFill>
                  <a:schemeClr val="accent2"/>
                </a:solidFill>
                <a:effectLst/>
              </a:rPr>
              <a:t>bash &lt;(</a:t>
            </a:r>
            <a:r>
              <a:rPr lang="en-US" sz="1500" i="1" dirty="0" err="1">
                <a:solidFill>
                  <a:schemeClr val="accent2"/>
                </a:solidFill>
                <a:effectLst/>
              </a:rPr>
              <a:t>wget</a:t>
            </a:r>
            <a:r>
              <a:rPr lang="en-US" sz="1500" i="1" dirty="0">
                <a:solidFill>
                  <a:schemeClr val="accent2"/>
                </a:solidFill>
                <a:effectLst/>
              </a:rPr>
              <a:t> -</a:t>
            </a:r>
            <a:r>
              <a:rPr lang="en-US" sz="1500" i="1" dirty="0" err="1">
                <a:solidFill>
                  <a:schemeClr val="accent2"/>
                </a:solidFill>
                <a:effectLst/>
              </a:rPr>
              <a:t>qO</a:t>
            </a:r>
            <a:r>
              <a:rPr lang="en-US" sz="1500" i="1" dirty="0">
                <a:solidFill>
                  <a:schemeClr val="accent2"/>
                </a:solidFill>
                <a:effectLst/>
              </a:rPr>
              <a:t>- https://</a:t>
            </a:r>
            <a:r>
              <a:rPr lang="en-US" sz="1500" i="1" dirty="0" err="1">
                <a:solidFill>
                  <a:schemeClr val="accent2"/>
                </a:solidFill>
                <a:effectLst/>
              </a:rPr>
              <a:t>raw.githubusercontent.com</a:t>
            </a:r>
            <a:r>
              <a:rPr lang="en-US" sz="1500" i="1" dirty="0">
                <a:solidFill>
                  <a:schemeClr val="accent2"/>
                </a:solidFill>
                <a:effectLst/>
              </a:rPr>
              <a:t>/zhteg4/</a:t>
            </a:r>
            <a:r>
              <a:rPr lang="en-US" sz="1500" i="1" dirty="0" err="1">
                <a:solidFill>
                  <a:schemeClr val="accent2"/>
                </a:solidFill>
                <a:effectLst/>
              </a:rPr>
              <a:t>nemd</a:t>
            </a:r>
            <a:r>
              <a:rPr lang="en-US" sz="1500" i="1" dirty="0">
                <a:solidFill>
                  <a:schemeClr val="accent2"/>
                </a:solidFill>
                <a:effectLst/>
              </a:rPr>
              <a:t>/main/setup)</a:t>
            </a:r>
            <a:endParaRPr lang="en-US" sz="1500" i="1" dirty="0">
              <a:solidFill>
                <a:schemeClr val="accent2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EE72D66-DA66-8C86-7389-06DDFABFFC57}"/>
              </a:ext>
            </a:extLst>
          </p:cNvPr>
          <p:cNvSpPr txBox="1"/>
          <p:nvPr/>
        </p:nvSpPr>
        <p:spPr>
          <a:xfrm>
            <a:off x="8905617" y="6370471"/>
            <a:ext cx="2091293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500" i="1" dirty="0"/>
              <a:t>On brand new machine</a:t>
            </a:r>
          </a:p>
        </p:txBody>
      </p:sp>
    </p:spTree>
    <p:extLst>
      <p:ext uri="{BB962C8B-B14F-4D97-AF65-F5344CB8AC3E}">
        <p14:creationId xmlns:p14="http://schemas.microsoft.com/office/powerpoint/2010/main" val="27027534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8A5EB8-7CBC-2985-4B58-C85A193E48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CBD43B9F-38E8-71CF-A30D-877308954D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43886" y="1679848"/>
            <a:ext cx="5486400" cy="4114800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FE4F535B-16F1-7E4A-CD9C-0B9977CE80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37280" y="1679848"/>
            <a:ext cx="5486400" cy="41148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64DF0AA-04E2-1285-B1F9-CC57B0937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30</a:t>
            </a:fld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AB8E13B-55F0-3FFC-8A2C-C107FB4FCDE0}"/>
              </a:ext>
            </a:extLst>
          </p:cNvPr>
          <p:cNvSpPr txBox="1"/>
          <p:nvPr/>
        </p:nvSpPr>
        <p:spPr>
          <a:xfrm>
            <a:off x="5658787" y="106445"/>
            <a:ext cx="641979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https://</a:t>
            </a:r>
            <a:r>
              <a:rPr lang="en-US" sz="1400" i="1" dirty="0" err="1">
                <a:solidFill>
                  <a:schemeClr val="bg1">
                    <a:lumMod val="50000"/>
                  </a:schemeClr>
                </a:solidFill>
              </a:rPr>
              <a:t>www.sas.upenn.edu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/~</a:t>
            </a:r>
            <a:r>
              <a:rPr lang="en-US" sz="1400" i="1" dirty="0" err="1">
                <a:solidFill>
                  <a:schemeClr val="bg1">
                    <a:lumMod val="50000"/>
                  </a:schemeClr>
                </a:solidFill>
              </a:rPr>
              <a:t>kimg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/</a:t>
            </a:r>
            <a:r>
              <a:rPr lang="en-US" sz="1400" i="1" dirty="0" err="1">
                <a:solidFill>
                  <a:schemeClr val="bg1">
                    <a:lumMod val="50000"/>
                  </a:schemeClr>
                </a:solidFill>
              </a:rPr>
              <a:t>mcephome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/chem502/</a:t>
            </a:r>
            <a:r>
              <a:rPr lang="en-US" sz="1400" i="1" dirty="0" err="1">
                <a:solidFill>
                  <a:schemeClr val="bg1">
                    <a:lumMod val="50000"/>
                  </a:schemeClr>
                </a:solidFill>
              </a:rPr>
              <a:t>ethbutconform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/</a:t>
            </a:r>
            <a:r>
              <a:rPr lang="en-US" sz="1400" i="1" dirty="0" err="1">
                <a:solidFill>
                  <a:schemeClr val="bg1">
                    <a:lumMod val="50000"/>
                  </a:schemeClr>
                </a:solidFill>
              </a:rPr>
              <a:t>butane.htm</a:t>
            </a:r>
            <a:endParaRPr lang="en-US" sz="1400" i="1" dirty="0">
              <a:solidFill>
                <a:schemeClr val="bg1">
                  <a:lumMod val="50000"/>
                </a:schemeClr>
              </a:solidFill>
            </a:endParaRPr>
          </a:p>
          <a:p>
            <a:pPr algn="r"/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J. Phys.: </a:t>
            </a:r>
            <a:r>
              <a:rPr lang="en-US" sz="1400" i="1" dirty="0" err="1">
                <a:solidFill>
                  <a:schemeClr val="bg1">
                    <a:lumMod val="50000"/>
                  </a:schemeClr>
                </a:solidFill>
              </a:rPr>
              <a:t>Condens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. Matter 20 (2008) 145213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4E54606-71B3-5BA2-DE8B-7D8463EE66AB}"/>
              </a:ext>
            </a:extLst>
          </p:cNvPr>
          <p:cNvSpPr/>
          <p:nvPr/>
        </p:nvSpPr>
        <p:spPr>
          <a:xfrm>
            <a:off x="611745" y="5504588"/>
            <a:ext cx="562661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Molecule Builder (0) </a:t>
            </a:r>
            <a:r>
              <a:rPr lang="en-US" sz="1600" dirty="0">
                <a:sym typeface="Wingdings" pitchFamily="2" charset="2"/>
              </a:rPr>
              <a:t></a:t>
            </a:r>
            <a:r>
              <a:rPr lang="en-US" sz="1600" dirty="0"/>
              <a:t> Molecular Dynamics </a:t>
            </a:r>
            <a:r>
              <a:rPr lang="en-US" sz="1600" dirty="0">
                <a:sym typeface="Wingdings" pitchFamily="2" charset="2"/>
              </a:rPr>
              <a:t></a:t>
            </a:r>
            <a:r>
              <a:rPr lang="en-US" sz="1600" dirty="0"/>
              <a:t> Total / Pair Energy</a:t>
            </a:r>
          </a:p>
          <a:p>
            <a:r>
              <a:rPr lang="en-US" sz="1600" dirty="0"/>
              <a:t>                     …      (10)                      …</a:t>
            </a:r>
          </a:p>
          <a:p>
            <a:r>
              <a:rPr lang="en-US" sz="1600" dirty="0"/>
              <a:t>                                 ⋮</a:t>
            </a:r>
          </a:p>
          <a:p>
            <a:r>
              <a:rPr lang="en-US" sz="1600" dirty="0"/>
              <a:t>                     …     (360)                     …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7EC20B3-F775-352F-0EB2-85DF127A1071}"/>
              </a:ext>
            </a:extLst>
          </p:cNvPr>
          <p:cNvSpPr/>
          <p:nvPr/>
        </p:nvSpPr>
        <p:spPr>
          <a:xfrm>
            <a:off x="1534256" y="1280160"/>
            <a:ext cx="394491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16: Butane Torsion Energy Hypersurface </a:t>
            </a:r>
          </a:p>
        </p:txBody>
      </p:sp>
      <p:pic>
        <p:nvPicPr>
          <p:cNvPr id="6" name="Picture 5" descr="A graph of energy&#10;&#10;AI-generated content may be incorrect.">
            <a:extLst>
              <a:ext uri="{FF2B5EF4-FFF2-40B4-BE49-F238E27FC236}">
                <a16:creationId xmlns:a16="http://schemas.microsoft.com/office/drawing/2014/main" id="{5E646BAC-56FC-D66D-64D3-6C63D8893E62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CCCCFF"/>
              </a:clrFrom>
              <a:clrTo>
                <a:srgbClr val="CCCCFF">
                  <a:alpha val="0"/>
                </a:srgbClr>
              </a:clrTo>
            </a:clrChange>
          </a:blip>
          <a:srcRect l="3963" t="3245" b="28014"/>
          <a:stretch>
            <a:fillRect/>
          </a:stretch>
        </p:blipFill>
        <p:spPr>
          <a:xfrm>
            <a:off x="1972853" y="1824291"/>
            <a:ext cx="2988095" cy="1376727"/>
          </a:xfrm>
          <a:prstGeom prst="rect">
            <a:avLst/>
          </a:prstGeom>
        </p:spPr>
      </p:pic>
      <p:pic>
        <p:nvPicPr>
          <p:cNvPr id="10" name="Picture 9" descr="A graph of energy&#10;&#10;AI-generated content may be incorrect.">
            <a:extLst>
              <a:ext uri="{FF2B5EF4-FFF2-40B4-BE49-F238E27FC236}">
                <a16:creationId xmlns:a16="http://schemas.microsoft.com/office/drawing/2014/main" id="{879ED887-302A-C208-C19B-2A6A299C0D19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CCCCFF"/>
              </a:clrFrom>
              <a:clrTo>
                <a:srgbClr val="CCCCFF">
                  <a:alpha val="0"/>
                </a:srgbClr>
              </a:clrTo>
            </a:clrChange>
          </a:blip>
          <a:srcRect l="23035" t="92799" r="13886" b="38"/>
          <a:stretch>
            <a:fillRect/>
          </a:stretch>
        </p:blipFill>
        <p:spPr>
          <a:xfrm>
            <a:off x="2288814" y="1766167"/>
            <a:ext cx="2415273" cy="17653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1A67C97-8CA3-54C3-8693-C80FE76E0D16}"/>
              </a:ext>
            </a:extLst>
          </p:cNvPr>
          <p:cNvSpPr/>
          <p:nvPr/>
        </p:nvSpPr>
        <p:spPr>
          <a:xfrm>
            <a:off x="7140574" y="1280160"/>
            <a:ext cx="406992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Integration 44 : Silicon Phonon Dispersion</a:t>
            </a:r>
          </a:p>
        </p:txBody>
      </p:sp>
      <p:pic>
        <p:nvPicPr>
          <p:cNvPr id="18" name="Picture 17" descr="A diagram of a graph&#10;&#10;AI-generated content may be incorrect.">
            <a:extLst>
              <a:ext uri="{FF2B5EF4-FFF2-40B4-BE49-F238E27FC236}">
                <a16:creationId xmlns:a16="http://schemas.microsoft.com/office/drawing/2014/main" id="{C19D61D1-7880-E91D-4E7C-99D29806740F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11671" t="8434" r="17005" b="12364"/>
          <a:stretch>
            <a:fillRect/>
          </a:stretch>
        </p:blipFill>
        <p:spPr>
          <a:xfrm>
            <a:off x="9464915" y="2322334"/>
            <a:ext cx="1519112" cy="120466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25E178D4-A50B-DB74-B855-BEE06822274B}"/>
              </a:ext>
            </a:extLst>
          </p:cNvPr>
          <p:cNvSpPr txBox="1"/>
          <p:nvPr/>
        </p:nvSpPr>
        <p:spPr>
          <a:xfrm>
            <a:off x="9715281" y="3257190"/>
            <a:ext cx="735644" cy="26161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>
            <a:spAutoFit/>
          </a:bodyPr>
          <a:lstStyle/>
          <a:p>
            <a:r>
              <a:rPr lang="en-US" sz="1650" dirty="0">
                <a:solidFill>
                  <a:schemeClr val="bg1">
                    <a:lumMod val="50000"/>
                  </a:schemeClr>
                </a:solidFill>
              </a:rPr>
              <a:t>from ref</a:t>
            </a:r>
            <a:endParaRPr lang="en-US" sz="165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8114310-D18E-4933-717E-6A39CA5D9BF4}"/>
              </a:ext>
            </a:extLst>
          </p:cNvPr>
          <p:cNvSpPr txBox="1"/>
          <p:nvPr/>
        </p:nvSpPr>
        <p:spPr>
          <a:xfrm>
            <a:off x="8791736" y="5646642"/>
            <a:ext cx="8620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crystal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593CFBF-92C1-2FEB-709C-A068F3305C86}"/>
              </a:ext>
            </a:extLst>
          </p:cNvPr>
          <p:cNvSpPr txBox="1"/>
          <p:nvPr/>
        </p:nvSpPr>
        <p:spPr>
          <a:xfrm>
            <a:off x="9236015" y="6316414"/>
            <a:ext cx="16734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force constant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4805090-FB2B-4B8E-372D-FAA4B453F15A}"/>
              </a:ext>
            </a:extLst>
          </p:cNvPr>
          <p:cNvSpPr txBox="1"/>
          <p:nvPr/>
        </p:nvSpPr>
        <p:spPr>
          <a:xfrm>
            <a:off x="6541394" y="5628354"/>
            <a:ext cx="15865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displacement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FC4D696-9633-A853-59E9-F4C55752C220}"/>
              </a:ext>
            </a:extLst>
          </p:cNvPr>
          <p:cNvSpPr txBox="1"/>
          <p:nvPr/>
        </p:nvSpPr>
        <p:spPr>
          <a:xfrm>
            <a:off x="8093360" y="6314005"/>
            <a:ext cx="7157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force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B308D84-2F0D-6707-119F-E6D12052B9DF}"/>
              </a:ext>
            </a:extLst>
          </p:cNvPr>
          <p:cNvSpPr txBox="1"/>
          <p:nvPr/>
        </p:nvSpPr>
        <p:spPr>
          <a:xfrm>
            <a:off x="10436942" y="5628354"/>
            <a:ext cx="9925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phonon</a:t>
            </a:r>
          </a:p>
        </p:txBody>
      </p:sp>
      <p:sp>
        <p:nvSpPr>
          <p:cNvPr id="36" name="Title 1">
            <a:extLst>
              <a:ext uri="{FF2B5EF4-FFF2-40B4-BE49-F238E27FC236}">
                <a16:creationId xmlns:a16="http://schemas.microsoft.com/office/drawing/2014/main" id="{74D3DA66-19AD-AF9D-0BA1-8D611E8916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7744"/>
            <a:ext cx="10515600" cy="1325563"/>
          </a:xfrm>
        </p:spPr>
        <p:txBody>
          <a:bodyPr/>
          <a:lstStyle/>
          <a:p>
            <a:r>
              <a:rPr lang="en-US" dirty="0"/>
              <a:t>Scientific Test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8802E81-F51A-74CB-12F6-F9A07F55690F}"/>
              </a:ext>
            </a:extLst>
          </p:cNvPr>
          <p:cNvSpPr txBox="1"/>
          <p:nvPr/>
        </p:nvSpPr>
        <p:spPr>
          <a:xfrm>
            <a:off x="7974915" y="5551948"/>
            <a:ext cx="8086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</a:rPr>
              <a:t>symmetry</a:t>
            </a:r>
            <a:endParaRPr lang="en-US" sz="1600" dirty="0">
              <a:solidFill>
                <a:srgbClr val="0070C0"/>
              </a:solidFill>
            </a:endParaRP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F8214F57-C500-4C42-A37E-EB8E7E79A6F9}"/>
              </a:ext>
            </a:extLst>
          </p:cNvPr>
          <p:cNvCxnSpPr>
            <a:cxnSpLocks/>
          </p:cNvCxnSpPr>
          <p:nvPr/>
        </p:nvCxnSpPr>
        <p:spPr>
          <a:xfrm flipH="1" flipV="1">
            <a:off x="8186903" y="5864752"/>
            <a:ext cx="3931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A533F96B-E823-BA0D-68A6-FA49BECDBD8B}"/>
              </a:ext>
            </a:extLst>
          </p:cNvPr>
          <p:cNvCxnSpPr>
            <a:cxnSpLocks/>
          </p:cNvCxnSpPr>
          <p:nvPr/>
        </p:nvCxnSpPr>
        <p:spPr>
          <a:xfrm flipH="1">
            <a:off x="8673392" y="6071016"/>
            <a:ext cx="274320" cy="2743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EC30B91C-B6B3-B66C-BDC1-D841E213B928}"/>
              </a:ext>
            </a:extLst>
          </p:cNvPr>
          <p:cNvSpPr txBox="1"/>
          <p:nvPr/>
        </p:nvSpPr>
        <p:spPr>
          <a:xfrm rot="18900000">
            <a:off x="8327734" y="6007008"/>
            <a:ext cx="6895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</a:rPr>
              <a:t>data file</a:t>
            </a:r>
            <a:endParaRPr lang="en-US" sz="1400" dirty="0">
              <a:solidFill>
                <a:srgbClr val="0070C0"/>
              </a:solidFill>
            </a:endParaRP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499820C5-6810-D399-C84C-5D45CA7DB4D7}"/>
              </a:ext>
            </a:extLst>
          </p:cNvPr>
          <p:cNvCxnSpPr>
            <a:cxnSpLocks/>
          </p:cNvCxnSpPr>
          <p:nvPr/>
        </p:nvCxnSpPr>
        <p:spPr>
          <a:xfrm>
            <a:off x="9507732" y="6071016"/>
            <a:ext cx="274320" cy="2743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643B8DF1-D7BF-C8A1-A324-A00627B6AB1A}"/>
              </a:ext>
            </a:extLst>
          </p:cNvPr>
          <p:cNvSpPr txBox="1"/>
          <p:nvPr/>
        </p:nvSpPr>
        <p:spPr>
          <a:xfrm rot="2723798">
            <a:off x="9537834" y="5967179"/>
            <a:ext cx="4090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rgbClr val="0070C0"/>
                </a:solidFill>
                <a:latin typeface="Lato" panose="020F0502020204030204" pitchFamily="34" charset="0"/>
              </a:rPr>
              <a:t>xyz</a:t>
            </a:r>
            <a:endParaRPr lang="en-US" sz="1200" dirty="0">
              <a:solidFill>
                <a:srgbClr val="0070C0"/>
              </a:solidFill>
              <a:latin typeface="Lato" panose="020F0502020204030204" pitchFamily="34" charset="0"/>
            </a:endParaRP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2A2A835D-5687-EEC6-A761-6D7587668440}"/>
              </a:ext>
            </a:extLst>
          </p:cNvPr>
          <p:cNvCxnSpPr>
            <a:cxnSpLocks/>
          </p:cNvCxnSpPr>
          <p:nvPr/>
        </p:nvCxnSpPr>
        <p:spPr>
          <a:xfrm>
            <a:off x="9820003" y="5864752"/>
            <a:ext cx="3931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4FA79B54-38E5-B1DB-D5E8-8A7D8D02808E}"/>
              </a:ext>
            </a:extLst>
          </p:cNvPr>
          <p:cNvSpPr txBox="1"/>
          <p:nvPr/>
        </p:nvSpPr>
        <p:spPr>
          <a:xfrm>
            <a:off x="9726915" y="5551947"/>
            <a:ext cx="5824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rgbClr val="0070C0"/>
                </a:solidFill>
              </a:rPr>
              <a:t>kpoint</a:t>
            </a:r>
            <a:endParaRPr lang="en-US" sz="1400" dirty="0">
              <a:solidFill>
                <a:srgbClr val="0070C0"/>
              </a:solidFill>
            </a:endParaRPr>
          </a:p>
        </p:txBody>
      </p:sp>
      <p:sp>
        <p:nvSpPr>
          <p:cNvPr id="65" name="Arc 64">
            <a:extLst>
              <a:ext uri="{FF2B5EF4-FFF2-40B4-BE49-F238E27FC236}">
                <a16:creationId xmlns:a16="http://schemas.microsoft.com/office/drawing/2014/main" id="{3E799EB5-98B7-6AA4-93DB-9680C2456DAE}"/>
              </a:ext>
            </a:extLst>
          </p:cNvPr>
          <p:cNvSpPr/>
          <p:nvPr/>
        </p:nvSpPr>
        <p:spPr>
          <a:xfrm flipH="1" flipV="1">
            <a:off x="7121127" y="5118607"/>
            <a:ext cx="3798012" cy="1406911"/>
          </a:xfrm>
          <a:prstGeom prst="arc">
            <a:avLst>
              <a:gd name="adj1" fmla="val 19584074"/>
              <a:gd name="adj2" fmla="val 21274914"/>
            </a:avLst>
          </a:prstGeom>
          <a:ln w="19050" cap="flat" cmpd="sng" algn="ctr">
            <a:solidFill>
              <a:schemeClr val="accent3"/>
            </a:solidFill>
            <a:prstDash val="dash"/>
            <a:round/>
            <a:headEnd type="stealth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Arc 65">
            <a:extLst>
              <a:ext uri="{FF2B5EF4-FFF2-40B4-BE49-F238E27FC236}">
                <a16:creationId xmlns:a16="http://schemas.microsoft.com/office/drawing/2014/main" id="{CE32003A-E76A-FEF9-8E8F-67EB1EC19411}"/>
              </a:ext>
            </a:extLst>
          </p:cNvPr>
          <p:cNvSpPr/>
          <p:nvPr/>
        </p:nvSpPr>
        <p:spPr>
          <a:xfrm flipH="1" flipV="1">
            <a:off x="7121127" y="5111246"/>
            <a:ext cx="3798012" cy="1406911"/>
          </a:xfrm>
          <a:prstGeom prst="arc">
            <a:avLst>
              <a:gd name="adj1" fmla="val 15179591"/>
              <a:gd name="adj2" fmla="val 17264498"/>
            </a:avLst>
          </a:prstGeom>
          <a:ln w="19050" cap="flat" cmpd="sng" algn="ctr">
            <a:solidFill>
              <a:schemeClr val="accent3"/>
            </a:solidFill>
            <a:prstDash val="dash"/>
            <a:round/>
            <a:headEnd type="stealth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Arc 66">
            <a:extLst>
              <a:ext uri="{FF2B5EF4-FFF2-40B4-BE49-F238E27FC236}">
                <a16:creationId xmlns:a16="http://schemas.microsoft.com/office/drawing/2014/main" id="{2AE9826C-9237-3713-86FC-E3DB5DB342CE}"/>
              </a:ext>
            </a:extLst>
          </p:cNvPr>
          <p:cNvSpPr/>
          <p:nvPr/>
        </p:nvSpPr>
        <p:spPr>
          <a:xfrm flipH="1" flipV="1">
            <a:off x="7121127" y="5111245"/>
            <a:ext cx="3798012" cy="1406911"/>
          </a:xfrm>
          <a:prstGeom prst="arc">
            <a:avLst>
              <a:gd name="adj1" fmla="val 11160785"/>
              <a:gd name="adj2" fmla="val 12400332"/>
            </a:avLst>
          </a:prstGeom>
          <a:ln w="19050" cap="flat" cmpd="sng" algn="ctr">
            <a:solidFill>
              <a:schemeClr val="accent3"/>
            </a:solidFill>
            <a:prstDash val="dash"/>
            <a:round/>
            <a:headEnd type="stealth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2BB0CA9-CF95-16BB-C68F-F32E86F36E68}"/>
              </a:ext>
            </a:extLst>
          </p:cNvPr>
          <p:cNvSpPr txBox="1"/>
          <p:nvPr/>
        </p:nvSpPr>
        <p:spPr>
          <a:xfrm>
            <a:off x="8831878" y="5986834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rgbClr val="0070C0"/>
                </a:solidFill>
              </a:rPr>
              <a:t>unit cell</a:t>
            </a:r>
          </a:p>
          <a:p>
            <a:pPr algn="ctr"/>
            <a:r>
              <a:rPr lang="en-US" sz="1200" dirty="0">
                <a:solidFill>
                  <a:srgbClr val="0070C0"/>
                </a:solidFill>
              </a:rPr>
              <a:t>super cell</a:t>
            </a:r>
            <a:endParaRPr lang="en-US" sz="1400" dirty="0">
              <a:solidFill>
                <a:srgbClr val="0070C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CC3D02-B49A-4904-2800-5699103B8237}"/>
              </a:ext>
            </a:extLst>
          </p:cNvPr>
          <p:cNvSpPr txBox="1"/>
          <p:nvPr/>
        </p:nvSpPr>
        <p:spPr>
          <a:xfrm>
            <a:off x="8704685" y="5479915"/>
            <a:ext cx="9911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</a:rPr>
              <a:t>primitive cell</a:t>
            </a:r>
            <a:endParaRPr lang="en-US" sz="1400" dirty="0">
              <a:solidFill>
                <a:srgbClr val="0070C0"/>
              </a:solidFill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D669C28-EB3C-E051-BAF8-95398E8DFABB}"/>
              </a:ext>
            </a:extLst>
          </p:cNvPr>
          <p:cNvCxnSpPr/>
          <p:nvPr/>
        </p:nvCxnSpPr>
        <p:spPr>
          <a:xfrm flipV="1">
            <a:off x="3521850" y="2072989"/>
            <a:ext cx="0" cy="748940"/>
          </a:xfrm>
          <a:prstGeom prst="straightConnector1">
            <a:avLst/>
          </a:prstGeom>
          <a:ln w="19050" cap="flat" cmpd="sng" algn="ctr">
            <a:solidFill>
              <a:schemeClr val="accent3"/>
            </a:solidFill>
            <a:prstDash val="dash"/>
            <a:round/>
            <a:headEnd type="diamond" w="med" len="med"/>
            <a:tailEnd type="diamond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507C36C-7CD0-B991-8D2D-A7C75AB93963}"/>
              </a:ext>
            </a:extLst>
          </p:cNvPr>
          <p:cNvSpPr txBox="1"/>
          <p:nvPr/>
        </p:nvSpPr>
        <p:spPr>
          <a:xfrm>
            <a:off x="2325295" y="3388763"/>
            <a:ext cx="2514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6B5"/>
                </a:solidFill>
              </a:rPr>
              <a:t>11 vs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8</a:t>
            </a:r>
            <a:r>
              <a:rPr lang="en-US" dirty="0">
                <a:solidFill>
                  <a:srgbClr val="00B6B5"/>
                </a:solidFill>
              </a:rPr>
              <a:t> kcal/mol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from ref</a:t>
            </a:r>
            <a:endParaRPr lang="en-US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3106BD1-6AD4-9939-2A66-3F713F54CCB6}"/>
              </a:ext>
            </a:extLst>
          </p:cNvPr>
          <p:cNvCxnSpPr>
            <a:cxnSpLocks/>
          </p:cNvCxnSpPr>
          <p:nvPr/>
        </p:nvCxnSpPr>
        <p:spPr>
          <a:xfrm flipV="1">
            <a:off x="1432792" y="2133780"/>
            <a:ext cx="0" cy="2907946"/>
          </a:xfrm>
          <a:prstGeom prst="straightConnector1">
            <a:avLst/>
          </a:prstGeom>
          <a:ln w="19050" cap="flat" cmpd="sng" algn="ctr">
            <a:solidFill>
              <a:srgbClr val="00B6B5"/>
            </a:solidFill>
            <a:prstDash val="dash"/>
            <a:round/>
            <a:headEnd type="diamond" w="med" len="med"/>
            <a:tailEnd type="diamond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25220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B896DA-3023-5D45-B407-2EEA49AF37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5083" y="1266124"/>
            <a:ext cx="11049000" cy="5141174"/>
          </a:xfrm>
        </p:spPr>
        <p:txBody>
          <a:bodyPr numCol="2">
            <a:normAutofit lnSpcReduction="10000"/>
          </a:bodyPr>
          <a:lstStyle/>
          <a:p>
            <a:pPr marL="0" indent="0">
              <a:buNone/>
            </a:pPr>
            <a:r>
              <a:rPr lang="en-US" sz="1600" dirty="0" err="1"/>
              <a:t>Jobcontrol</a:t>
            </a:r>
            <a:endParaRPr lang="en-US" sz="1400" dirty="0"/>
          </a:p>
          <a:p>
            <a:r>
              <a:rPr lang="en-US" sz="1400" dirty="0"/>
              <a:t>Signac dependency drop</a:t>
            </a:r>
          </a:p>
          <a:p>
            <a:r>
              <a:rPr lang="en-US" sz="1400" dirty="0"/>
              <a:t>Running </a:t>
            </a:r>
            <a:r>
              <a:rPr lang="en-US" sz="1400" dirty="0" err="1"/>
              <a:t>subjob</a:t>
            </a:r>
            <a:r>
              <a:rPr lang="en-US" sz="1400" dirty="0"/>
              <a:t> monitor</a:t>
            </a:r>
          </a:p>
          <a:p>
            <a:r>
              <a:rPr lang="en-US" sz="1400" dirty="0"/>
              <a:t>Job scheduler submission (</a:t>
            </a:r>
            <a:r>
              <a:rPr lang="en-US" sz="1400" dirty="0" err="1"/>
              <a:t>e.g</a:t>
            </a:r>
            <a:r>
              <a:rPr lang="en-US" sz="1400" dirty="0"/>
              <a:t>, </a:t>
            </a:r>
            <a:r>
              <a:rPr lang="en-US" sz="1400" dirty="0" err="1"/>
              <a:t>slurm</a:t>
            </a:r>
            <a:r>
              <a:rPr lang="en-US" sz="1400" dirty="0"/>
              <a:t>)</a:t>
            </a:r>
          </a:p>
          <a:p>
            <a:r>
              <a:rPr lang="en-US" sz="1400" dirty="0"/>
              <a:t>CPU and GPU resource allocation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sz="1600" dirty="0"/>
              <a:t>Force Field</a:t>
            </a:r>
          </a:p>
          <a:p>
            <a:r>
              <a:rPr lang="en-US" sz="1400" dirty="0"/>
              <a:t>LAMMPS distributed potentials:</a:t>
            </a:r>
          </a:p>
          <a:p>
            <a:pPr lvl="1"/>
            <a:r>
              <a:rPr lang="en-US" sz="1400" dirty="0"/>
              <a:t>Many-body potentials (e.g., EAM, MEAM, </a:t>
            </a:r>
            <a:r>
              <a:rPr lang="en-US" sz="1400" dirty="0" err="1"/>
              <a:t>Tersoff</a:t>
            </a:r>
            <a:r>
              <a:rPr lang="en-US" sz="1400" dirty="0"/>
              <a:t>)</a:t>
            </a:r>
          </a:p>
          <a:p>
            <a:pPr lvl="1"/>
            <a:r>
              <a:rPr lang="en-US" sz="1400" dirty="0"/>
              <a:t>reactive force field (e.g., REBO, AIREBO, COMB, </a:t>
            </a:r>
            <a:r>
              <a:rPr lang="en-US" sz="1400" dirty="0" err="1"/>
              <a:t>ReaxFF</a:t>
            </a:r>
            <a:r>
              <a:rPr lang="en-US" sz="1400" dirty="0"/>
              <a:t>)</a:t>
            </a:r>
          </a:p>
          <a:p>
            <a:r>
              <a:rPr lang="en-US" sz="1400" dirty="0"/>
              <a:t>Conventional &amp; machine learning interatomic potentials (</a:t>
            </a:r>
            <a:r>
              <a:rPr lang="en-US" sz="1400" dirty="0" err="1"/>
              <a:t>OpenKIM</a:t>
            </a:r>
            <a:r>
              <a:rPr lang="en-US" sz="1400" dirty="0"/>
              <a:t>)</a:t>
            </a:r>
          </a:p>
          <a:p>
            <a:r>
              <a:rPr lang="en-US" sz="1400" dirty="0"/>
              <a:t>Coarse-grained (e.g. MARTINI)</a:t>
            </a:r>
          </a:p>
          <a:p>
            <a:r>
              <a:rPr lang="en-US" sz="1400" dirty="0"/>
              <a:t>Classic all-atom force field (</a:t>
            </a:r>
            <a:r>
              <a:rPr lang="en-US" sz="1400" dirty="0" err="1"/>
              <a:t>e.g</a:t>
            </a:r>
            <a:r>
              <a:rPr lang="en-US" sz="1400" dirty="0"/>
              <a:t>, OPLS)</a:t>
            </a:r>
          </a:p>
          <a:p>
            <a:pPr lvl="1"/>
            <a:r>
              <a:rPr lang="en-US" sz="1400" dirty="0"/>
              <a:t>Structure Generation: supported structures</a:t>
            </a:r>
          </a:p>
          <a:p>
            <a:pPr lvl="1"/>
            <a:r>
              <a:rPr lang="en-US" sz="1400" dirty="0"/>
              <a:t>DFT Calculation: accuracy vs cost</a:t>
            </a:r>
          </a:p>
          <a:p>
            <a:pPr lvl="1"/>
            <a:r>
              <a:rPr lang="en-US" sz="1400" dirty="0"/>
              <a:t>Force Constant Fit: Energy + Formula </a:t>
            </a:r>
            <a:r>
              <a:rPr lang="en-US" sz="1400" dirty="0">
                <a:sym typeface="Wingdings" pitchFamily="2" charset="2"/>
              </a:rPr>
              <a:t></a:t>
            </a:r>
            <a:r>
              <a:rPr lang="en-US" sz="1400" dirty="0"/>
              <a:t> Parameters</a:t>
            </a:r>
          </a:p>
          <a:p>
            <a:pPr lvl="1"/>
            <a:r>
              <a:rPr lang="en-US" sz="1400" dirty="0"/>
              <a:t>Typer: Type the atoms by atoms, bonding, and neighbors</a:t>
            </a:r>
          </a:p>
          <a:p>
            <a:pPr lvl="1"/>
            <a:r>
              <a:rPr lang="en-US" sz="1400" dirty="0"/>
              <a:t>Assignment: assign parameters based on the matches</a:t>
            </a:r>
          </a:p>
          <a:p>
            <a:pPr marL="0" indent="0">
              <a:buNone/>
            </a:pPr>
            <a:r>
              <a:rPr lang="en-US" sz="1600" dirty="0"/>
              <a:t>Density Functional Theory</a:t>
            </a:r>
          </a:p>
          <a:p>
            <a:r>
              <a:rPr lang="en-US" sz="1400" dirty="0"/>
              <a:t>DFT deployment</a:t>
            </a:r>
          </a:p>
          <a:p>
            <a:r>
              <a:rPr lang="en-US" sz="1400" dirty="0"/>
              <a:t>Builder and analyzer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sz="1600" dirty="0"/>
              <a:t>Lattice Dynamics</a:t>
            </a:r>
          </a:p>
          <a:p>
            <a:r>
              <a:rPr lang="en-US" sz="1400" dirty="0"/>
              <a:t>Force from DFT calculation</a:t>
            </a:r>
          </a:p>
          <a:p>
            <a:r>
              <a:rPr lang="en-US" sz="1400" dirty="0"/>
              <a:t>Lattice thermal conductivity</a:t>
            </a:r>
          </a:p>
          <a:p>
            <a:r>
              <a:rPr lang="en-US" sz="1400" dirty="0"/>
              <a:t>Density of states</a:t>
            </a:r>
          </a:p>
          <a:p>
            <a:r>
              <a:rPr lang="en-US" sz="1400" dirty="0"/>
              <a:t>Low dimensional materials</a:t>
            </a:r>
          </a:p>
          <a:p>
            <a:r>
              <a:rPr lang="en-US" sz="1400" dirty="0"/>
              <a:t>K-path finder and visualizer (e.g., </a:t>
            </a:r>
            <a:r>
              <a:rPr lang="en-US" sz="1400" dirty="0" err="1"/>
              <a:t>SeeK</a:t>
            </a:r>
            <a:r>
              <a:rPr lang="en-US" sz="1400" dirty="0"/>
              <a:t>-path)</a:t>
            </a:r>
          </a:p>
          <a:p>
            <a:endParaRPr lang="en-US" sz="1400" dirty="0"/>
          </a:p>
          <a:p>
            <a:pPr marL="0" indent="0">
              <a:buNone/>
            </a:pPr>
            <a:r>
              <a:rPr lang="en-US" sz="1600" dirty="0"/>
              <a:t>Application</a:t>
            </a:r>
            <a:endParaRPr lang="en-US" sz="1400" dirty="0"/>
          </a:p>
          <a:p>
            <a:r>
              <a:rPr lang="en-US" sz="1400" dirty="0"/>
              <a:t>Structure: Reader subclasses Struct</a:t>
            </a:r>
          </a:p>
          <a:p>
            <a:r>
              <a:rPr lang="en-US" sz="1400" dirty="0"/>
              <a:t>Polymer: branching, ladder, faster grow method</a:t>
            </a:r>
          </a:p>
          <a:p>
            <a:r>
              <a:rPr lang="en-US" sz="1400" dirty="0"/>
              <a:t>Crystal: build from space group, larger database</a:t>
            </a:r>
          </a:p>
          <a:p>
            <a:r>
              <a:rPr lang="en-US" sz="1400" dirty="0"/>
              <a:t>Property: dielectric constant, viscosity, elastic constant, solubility, and thermal conductivity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62191C-5B22-9DD7-8FD0-F269496A59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31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B2326BC-BE9B-4694-7CA3-47437F29CB16}"/>
              </a:ext>
            </a:extLst>
          </p:cNvPr>
          <p:cNvSpPr txBox="1">
            <a:spLocks/>
          </p:cNvSpPr>
          <p:nvPr/>
        </p:nvSpPr>
        <p:spPr>
          <a:xfrm>
            <a:off x="838200" y="23761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Roadmap</a:t>
            </a:r>
          </a:p>
        </p:txBody>
      </p:sp>
    </p:spTree>
    <p:extLst>
      <p:ext uri="{BB962C8B-B14F-4D97-AF65-F5344CB8AC3E}">
        <p14:creationId xmlns:p14="http://schemas.microsoft.com/office/powerpoint/2010/main" val="33781814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5FE727-57EA-226F-8178-C1164FBE24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7744"/>
            <a:ext cx="10515600" cy="1325563"/>
          </a:xfrm>
        </p:spPr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58FEB5-464C-F2D7-12C7-8FF314525E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448109" cy="4351338"/>
          </a:xfrm>
        </p:spPr>
        <p:txBody>
          <a:bodyPr>
            <a:noAutofit/>
          </a:bodyPr>
          <a:lstStyle/>
          <a:p>
            <a:r>
              <a:rPr lang="en-US" sz="2200" dirty="0"/>
              <a:t>Simple and Fast Installation</a:t>
            </a:r>
            <a:r>
              <a:rPr lang="en-US" sz="2200" dirty="0">
                <a:solidFill>
                  <a:schemeClr val="bg1">
                    <a:lumMod val="50000"/>
                  </a:schemeClr>
                </a:solidFill>
              </a:rPr>
              <a:t>: 9 min on a new machine by two clicks</a:t>
            </a:r>
          </a:p>
          <a:p>
            <a:r>
              <a:rPr lang="en-US" sz="2200" dirty="0"/>
              <a:t>Predictable Development Environment</a:t>
            </a:r>
            <a:r>
              <a:rPr lang="en-US" sz="2200" dirty="0">
                <a:solidFill>
                  <a:schemeClr val="bg1">
                    <a:lumMod val="50000"/>
                  </a:schemeClr>
                </a:solidFill>
              </a:rPr>
              <a:t>: POSIX, DEBUG, CPU, etc.</a:t>
            </a:r>
          </a:p>
          <a:p>
            <a:r>
              <a:rPr lang="en-US" sz="2200" dirty="0"/>
              <a:t>Well-Designed Architecture</a:t>
            </a:r>
            <a:r>
              <a:rPr lang="en-US" sz="2200" dirty="0">
                <a:solidFill>
                  <a:schemeClr val="bg1">
                    <a:lumMod val="50000"/>
                  </a:schemeClr>
                </a:solidFill>
              </a:rPr>
              <a:t>: 239 classes, 12 standalone functions</a:t>
            </a:r>
          </a:p>
          <a:p>
            <a:r>
              <a:rPr lang="en-US" sz="2200" dirty="0"/>
              <a:t>100% coverage Unit Tests</a:t>
            </a:r>
            <a:r>
              <a:rPr lang="en-US" sz="2200" dirty="0">
                <a:solidFill>
                  <a:schemeClr val="bg1">
                    <a:lumMod val="50000"/>
                  </a:schemeClr>
                </a:solidFill>
              </a:rPr>
              <a:t>: 1937 in 40s</a:t>
            </a:r>
          </a:p>
          <a:p>
            <a:r>
              <a:rPr lang="en-US" sz="2200" dirty="0"/>
              <a:t>Fast Amorphous Builder</a:t>
            </a:r>
            <a:r>
              <a:rPr lang="en-US" sz="2200" dirty="0">
                <a:solidFill>
                  <a:schemeClr val="bg1">
                    <a:lumMod val="50000"/>
                  </a:schemeClr>
                </a:solidFill>
              </a:rPr>
              <a:t>: 100 million </a:t>
            </a:r>
            <a:r>
              <a:rPr lang="en-US" sz="2200" dirty="0" err="1">
                <a:solidFill>
                  <a:schemeClr val="bg1">
                    <a:lumMod val="50000"/>
                  </a:schemeClr>
                </a:solidFill>
              </a:rPr>
              <a:t>Ar</a:t>
            </a:r>
            <a:r>
              <a:rPr lang="en-US" sz="2200" dirty="0">
                <a:solidFill>
                  <a:schemeClr val="bg1">
                    <a:lumMod val="50000"/>
                  </a:schemeClr>
                </a:solidFill>
              </a:rPr>
              <a:t> (20 min), 20,000 (−CH</a:t>
            </a:r>
            <a:r>
              <a:rPr lang="en-US" sz="2200" baseline="-25000" dirty="0">
                <a:solidFill>
                  <a:schemeClr val="bg1">
                    <a:lumMod val="50000"/>
                  </a:schemeClr>
                </a:solidFill>
              </a:rPr>
              <a:t>2</a:t>
            </a:r>
            <a:r>
              <a:rPr lang="en-US" sz="2200" dirty="0">
                <a:solidFill>
                  <a:schemeClr val="bg1">
                    <a:lumMod val="50000"/>
                  </a:schemeClr>
                </a:solidFill>
              </a:rPr>
              <a:t>−)</a:t>
            </a:r>
            <a:r>
              <a:rPr lang="en-US" sz="2200" baseline="-25000" dirty="0">
                <a:solidFill>
                  <a:schemeClr val="bg1">
                    <a:lumMod val="50000"/>
                  </a:schemeClr>
                </a:solidFill>
              </a:rPr>
              <a:t>100</a:t>
            </a:r>
            <a:r>
              <a:rPr lang="en-US" sz="2200" dirty="0">
                <a:solidFill>
                  <a:schemeClr val="bg1">
                    <a:lumMod val="50000"/>
                  </a:schemeClr>
                </a:solidFill>
              </a:rPr>
              <a:t> (22h, 0.5 g/cm</a:t>
            </a:r>
            <a:r>
              <a:rPr lang="en-US" sz="2200" baseline="30000" dirty="0">
                <a:solidFill>
                  <a:schemeClr val="bg1">
                    <a:lumMod val="50000"/>
                  </a:schemeClr>
                </a:solidFill>
              </a:rPr>
              <a:t>3</a:t>
            </a:r>
            <a:r>
              <a:rPr lang="en-US" sz="2200" dirty="0">
                <a:solidFill>
                  <a:schemeClr val="bg1">
                    <a:lumMod val="50000"/>
                  </a:schemeClr>
                </a:solidFill>
              </a:rPr>
              <a:t> )</a:t>
            </a:r>
          </a:p>
          <a:p>
            <a:r>
              <a:rPr lang="en-US" sz="2200" dirty="0"/>
              <a:t>Efficient Trajectory Analysis</a:t>
            </a:r>
            <a:r>
              <a:rPr lang="en-US" sz="2400" dirty="0"/>
              <a:t>*</a:t>
            </a:r>
            <a:r>
              <a:rPr lang="en-US" sz="2200" dirty="0">
                <a:solidFill>
                  <a:schemeClr val="bg1">
                    <a:lumMod val="50000"/>
                  </a:schemeClr>
                </a:solidFill>
              </a:rPr>
              <a:t>: density (2s), RDF (6 min), MSD (3 min), 200 MB memory</a:t>
            </a:r>
          </a:p>
          <a:p>
            <a:r>
              <a:rPr lang="en-US" sz="2200" dirty="0"/>
              <a:t>Robust Relaxation Protocol</a:t>
            </a:r>
            <a:r>
              <a:rPr lang="en-US" sz="2200" dirty="0">
                <a:solidFill>
                  <a:schemeClr val="bg1">
                    <a:lumMod val="50000"/>
                  </a:schemeClr>
                </a:solidFill>
              </a:rPr>
              <a:t>: methane (gas), water (liquid), and argon (solid) </a:t>
            </a:r>
          </a:p>
          <a:p>
            <a:r>
              <a:rPr lang="en-US" sz="2200" dirty="0"/>
              <a:t>Various Properties</a:t>
            </a:r>
            <a:r>
              <a:rPr lang="en-US" sz="2200" dirty="0">
                <a:solidFill>
                  <a:schemeClr val="bg1">
                    <a:lumMod val="50000"/>
                  </a:schemeClr>
                </a:solidFill>
              </a:rPr>
              <a:t>: diffusion coefficient, energy hypersurface, phonon dispersion, etc.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60D37A-43F2-B5EF-E267-C46E0AB76F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32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B2F402-B69C-9240-AB73-F4539A2065C4}"/>
              </a:ext>
            </a:extLst>
          </p:cNvPr>
          <p:cNvSpPr txBox="1"/>
          <p:nvPr/>
        </p:nvSpPr>
        <p:spPr>
          <a:xfrm>
            <a:off x="838202" y="6081991"/>
            <a:ext cx="609708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*25,000 frames x 600 atoms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F18970-A6C0-7496-C36C-C4EC43FA979E}"/>
              </a:ext>
            </a:extLst>
          </p:cNvPr>
          <p:cNvSpPr txBox="1"/>
          <p:nvPr/>
        </p:nvSpPr>
        <p:spPr>
          <a:xfrm>
            <a:off x="7864153" y="5609839"/>
            <a:ext cx="29682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8453854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3434A36B-5DB4-2B46-748B-5816CDFDDBF4}"/>
              </a:ext>
            </a:extLst>
          </p:cNvPr>
          <p:cNvSpPr txBox="1">
            <a:spLocks/>
          </p:cNvSpPr>
          <p:nvPr/>
        </p:nvSpPr>
        <p:spPr>
          <a:xfrm>
            <a:off x="838200" y="23774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Command-Line Arguments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BB0EB9-B9FD-2DC2-79C0-D12E70D80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33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067DFA66-50BE-1E11-024B-05226D2C63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6006800"/>
              </p:ext>
            </p:extLst>
          </p:nvPr>
        </p:nvGraphicFramePr>
        <p:xfrm>
          <a:off x="947990" y="1352007"/>
          <a:ext cx="10076429" cy="259588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460344">
                  <a:extLst>
                    <a:ext uri="{9D8B030D-6E8A-4147-A177-3AD203B41FA5}">
                      <a16:colId xmlns:a16="http://schemas.microsoft.com/office/drawing/2014/main" val="578952244"/>
                    </a:ext>
                  </a:extLst>
                </a:gridCol>
                <a:gridCol w="3316931">
                  <a:extLst>
                    <a:ext uri="{9D8B030D-6E8A-4147-A177-3AD203B41FA5}">
                      <a16:colId xmlns:a16="http://schemas.microsoft.com/office/drawing/2014/main" val="3414224844"/>
                    </a:ext>
                  </a:extLst>
                </a:gridCol>
                <a:gridCol w="4299154">
                  <a:extLst>
                    <a:ext uri="{9D8B030D-6E8A-4147-A177-3AD203B41FA5}">
                      <a16:colId xmlns:a16="http://schemas.microsoft.com/office/drawing/2014/main" val="23342118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Script Flag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Comment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66411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-seed SEED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Set random state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Randomize coordinate, velocity, sequence, selection, etc.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66517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-JOBNAME JOBNAME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Name output files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Jobname[_type].{log, csv, data, </a:t>
                      </a:r>
                      <a:r>
                        <a:rPr lang="en-US" sz="1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npz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parquet, etc.}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38681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-INTERACTIVE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Pause for user input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Zoom in / out figure, set initial guess, etc.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57360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-PYTHON {-1,0,1,2}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0: native; 1: compiled; 2: cached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High performance compiled python.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27499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-CPU INT [INT ...]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Total number of CPUs [num for one task]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Limit the total resource and max single consumption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93975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-DEBUG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Additional printing and output files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Surfaces the issues instead of prioritizing performance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0089168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0CC97128-65D5-F9CE-8A26-7A7EF3F7AD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7680235"/>
              </p:ext>
            </p:extLst>
          </p:nvPr>
        </p:nvGraphicFramePr>
        <p:xfrm>
          <a:off x="947992" y="4036093"/>
          <a:ext cx="10076428" cy="214884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452919">
                  <a:extLst>
                    <a:ext uri="{9D8B030D-6E8A-4147-A177-3AD203B41FA5}">
                      <a16:colId xmlns:a16="http://schemas.microsoft.com/office/drawing/2014/main" val="578952244"/>
                    </a:ext>
                  </a:extLst>
                </a:gridCol>
                <a:gridCol w="3331728">
                  <a:extLst>
                    <a:ext uri="{9D8B030D-6E8A-4147-A177-3AD203B41FA5}">
                      <a16:colId xmlns:a16="http://schemas.microsoft.com/office/drawing/2014/main" val="3414224844"/>
                    </a:ext>
                  </a:extLst>
                </a:gridCol>
                <a:gridCol w="4291781">
                  <a:extLst>
                    <a:ext uri="{9D8B030D-6E8A-4147-A177-3AD203B41FA5}">
                      <a16:colId xmlns:a16="http://schemas.microsoft.com/office/drawing/2014/main" val="26242478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Workflow Flag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Comment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66411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en-US" sz="1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jtype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{</a:t>
                      </a:r>
                      <a:r>
                        <a:rPr lang="en-US" sz="1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task,aggregator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Task</a:t>
                      </a:r>
                      <a:r>
                        <a:rPr lang="en-US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: run 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calculations </a:t>
                      </a:r>
                      <a:r>
                        <a:rPr lang="en-US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and register 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files</a:t>
                      </a:r>
                    </a:p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Aggregator: collect results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High-cost tasks and light-weight aggregators can run either serially or separately.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38681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-clean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Clean previous results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Run on top of previous results or from scratches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57360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-screen {</a:t>
                      </a:r>
                      <a:r>
                        <a:rPr lang="en-US" sz="1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off,serial,parallel,job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Screen status: off, serial, parallel, and job details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Run batch script silently or with selected printing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27499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-DEBUG 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</a:rPr>
                        <a:t>[{</a:t>
                      </a:r>
                      <a:r>
                        <a:rPr lang="en-US" sz="1400" kern="1200" dirty="0" err="1">
                          <a:solidFill>
                            <a:schemeClr val="tx1"/>
                          </a:solidFill>
                          <a:effectLst/>
                        </a:rPr>
                        <a:t>True,False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</a:rPr>
                        <a:t>}]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Additional printing and output files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Set the (sub)jobs the debug mode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0089168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4BBCC9C4-DC60-1158-2C05-E55902CF670E}"/>
              </a:ext>
            </a:extLst>
          </p:cNvPr>
          <p:cNvSpPr txBox="1"/>
          <p:nvPr/>
        </p:nvSpPr>
        <p:spPr>
          <a:xfrm>
            <a:off x="947990" y="6231353"/>
            <a:ext cx="79788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/>
              <a:t>export SHALLOW=1</a:t>
            </a:r>
            <a:r>
              <a:rPr lang="en-US" sz="1400" dirty="0"/>
              <a:t> increases the performance at the sacrifice of stability. (e.g. shallow copy, unclean build)</a:t>
            </a:r>
          </a:p>
        </p:txBody>
      </p:sp>
    </p:spTree>
    <p:extLst>
      <p:ext uri="{BB962C8B-B14F-4D97-AF65-F5344CB8AC3E}">
        <p14:creationId xmlns:p14="http://schemas.microsoft.com/office/powerpoint/2010/main" val="31990987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8D2B1B2-4396-513B-10FF-3C1E6D7763A1}"/>
              </a:ext>
            </a:extLst>
          </p:cNvPr>
          <p:cNvSpPr txBox="1"/>
          <p:nvPr/>
        </p:nvSpPr>
        <p:spPr>
          <a:xfrm>
            <a:off x="478418" y="731520"/>
            <a:ext cx="11430000" cy="5669280"/>
          </a:xfrm>
          <a:prstGeom prst="rect">
            <a:avLst/>
          </a:prstGeom>
          <a:noFill/>
        </p:spPr>
        <p:txBody>
          <a:bodyPr wrap="square" numCol="3">
            <a:spAutoFit/>
          </a:bodyPr>
          <a:lstStyle/>
          <a:p>
            <a:endParaRPr lang="en-US" sz="1300" dirty="0">
              <a:solidFill>
                <a:srgbClr val="CF8E6D"/>
              </a:solidFill>
              <a:effectLst/>
            </a:endParaRPr>
          </a:p>
          <a:p>
            <a:endParaRPr lang="en-US" sz="1300" dirty="0">
              <a:solidFill>
                <a:srgbClr val="CF8E6D"/>
              </a:solidFill>
            </a:endParaRPr>
          </a:p>
          <a:p>
            <a:endParaRPr lang="en-US" sz="1300" dirty="0">
              <a:solidFill>
                <a:srgbClr val="CF8E6D"/>
              </a:solidFill>
              <a:effectLst/>
            </a:endParaRPr>
          </a:p>
          <a:p>
            <a:endParaRPr lang="en-US" sz="1300" dirty="0">
              <a:solidFill>
                <a:srgbClr val="CF8E6D"/>
              </a:solidFill>
            </a:endParaRPr>
          </a:p>
          <a:p>
            <a:endParaRPr lang="en-US" sz="1300" dirty="0">
              <a:solidFill>
                <a:srgbClr val="CF8E6D"/>
              </a:solidFill>
              <a:effectLst/>
            </a:endParaRPr>
          </a:p>
          <a:p>
            <a:endParaRPr lang="en-US" sz="1300" dirty="0">
              <a:solidFill>
                <a:srgbClr val="CF8E6D"/>
              </a:solidFill>
              <a:effectLst/>
            </a:endParaRPr>
          </a:p>
          <a:p>
            <a:endParaRPr lang="en-US" sz="1300" dirty="0">
              <a:solidFill>
                <a:srgbClr val="CF8E6D"/>
              </a:solidFill>
              <a:effectLst/>
            </a:endParaRPr>
          </a:p>
          <a:p>
            <a:endParaRPr lang="en-US" sz="1300" dirty="0">
              <a:solidFill>
                <a:srgbClr val="CF8E6D"/>
              </a:solidFill>
            </a:endParaRPr>
          </a:p>
          <a:p>
            <a:r>
              <a:rPr lang="en-US" sz="1300" dirty="0">
                <a:effectLst/>
              </a:rPr>
              <a:t>class Darwin:</a:t>
            </a:r>
            <a:br>
              <a:rPr lang="en-US" sz="1300" dirty="0">
                <a:solidFill>
                  <a:srgbClr val="BCBEC4"/>
                </a:solidFill>
                <a:effectLst/>
              </a:rPr>
            </a:br>
            <a:r>
              <a:rPr lang="en-US" sz="1300" dirty="0">
                <a:solidFill>
                  <a:srgbClr val="BCBEC4"/>
                </a:solidFill>
                <a:effectLst/>
              </a:rPr>
              <a:t>    </a:t>
            </a:r>
            <a:r>
              <a:rPr lang="en-US" sz="1300" i="1" dirty="0">
                <a:solidFill>
                  <a:srgbClr val="5F826B"/>
                </a:solidFill>
                <a:effectLst/>
              </a:rPr>
              <a:t>"""</a:t>
            </a:r>
            <a:br>
              <a:rPr lang="en-US" sz="1300" i="1" dirty="0">
                <a:solidFill>
                  <a:srgbClr val="5F826B"/>
                </a:solidFill>
                <a:effectLst/>
              </a:rPr>
            </a:br>
            <a:r>
              <a:rPr lang="en-US" sz="1300" i="1" dirty="0">
                <a:solidFill>
                  <a:srgbClr val="5F826B"/>
                </a:solidFill>
                <a:effectLst/>
              </a:rPr>
              <a:t>    macOS installer.</a:t>
            </a:r>
            <a:br>
              <a:rPr lang="en-US" sz="1300" i="1" dirty="0">
                <a:solidFill>
                  <a:srgbClr val="5F826B"/>
                </a:solidFill>
                <a:effectLst/>
              </a:rPr>
            </a:br>
            <a:r>
              <a:rPr lang="en-US" sz="1300" i="1" dirty="0">
                <a:solidFill>
                  <a:srgbClr val="5F826B"/>
                </a:solidFill>
                <a:effectLst/>
              </a:rPr>
              <a:t>    """</a:t>
            </a:r>
            <a:br>
              <a:rPr lang="en-US" sz="1300" dirty="0">
                <a:solidFill>
                  <a:srgbClr val="BCBEC4"/>
                </a:solidFill>
                <a:effectLst/>
              </a:rPr>
            </a:br>
            <a:br>
              <a:rPr lang="en-US" sz="1300" dirty="0">
                <a:solidFill>
                  <a:srgbClr val="BCBEC4"/>
                </a:solidFill>
                <a:effectLst/>
              </a:rPr>
            </a:br>
            <a:r>
              <a:rPr lang="en-US" sz="1300" dirty="0">
                <a:solidFill>
                  <a:srgbClr val="BCBEC4"/>
                </a:solidFill>
                <a:effectLst/>
              </a:rPr>
              <a:t>    </a:t>
            </a:r>
            <a:r>
              <a:rPr lang="en-US" sz="1300" dirty="0">
                <a:solidFill>
                  <a:srgbClr val="00B0F0"/>
                </a:solidFill>
                <a:effectLst/>
              </a:rPr>
              <a:t>def </a:t>
            </a:r>
            <a:r>
              <a:rPr lang="en-US" sz="1300" dirty="0" err="1">
                <a:solidFill>
                  <a:srgbClr val="00B0F0"/>
                </a:solidFill>
                <a:effectLst/>
              </a:rPr>
              <a:t>prereq</a:t>
            </a:r>
            <a:r>
              <a:rPr lang="en-US" sz="1300" dirty="0">
                <a:effectLst/>
              </a:rPr>
              <a:t>(self, *pkgs):</a:t>
            </a:r>
            <a:br>
              <a:rPr lang="en-US" sz="1300" dirty="0">
                <a:solidFill>
                  <a:srgbClr val="BCBEC4"/>
                </a:solidFill>
                <a:effectLst/>
              </a:rPr>
            </a:br>
            <a:r>
              <a:rPr lang="en-US" sz="1300" dirty="0">
                <a:solidFill>
                  <a:srgbClr val="BCBEC4"/>
                </a:solidFill>
                <a:effectLst/>
              </a:rPr>
              <a:t>        </a:t>
            </a:r>
            <a:r>
              <a:rPr lang="en-US" sz="1300" i="1" dirty="0">
                <a:solidFill>
                  <a:srgbClr val="5F826B"/>
                </a:solidFill>
                <a:effectLst/>
              </a:rPr>
              <a:t>"""</a:t>
            </a:r>
            <a:br>
              <a:rPr lang="en-US" sz="1300" i="1" dirty="0">
                <a:solidFill>
                  <a:srgbClr val="5F826B"/>
                </a:solidFill>
                <a:effectLst/>
              </a:rPr>
            </a:br>
            <a:r>
              <a:rPr lang="en-US" sz="1300" i="1" dirty="0">
                <a:solidFill>
                  <a:srgbClr val="5F826B"/>
                </a:solidFill>
                <a:effectLst/>
              </a:rPr>
              <a:t>        Install the packages required by compilation.</a:t>
            </a:r>
            <a:br>
              <a:rPr lang="en-US" sz="1300" i="1" dirty="0">
                <a:solidFill>
                  <a:srgbClr val="5F826B"/>
                </a:solidFill>
                <a:effectLst/>
              </a:rPr>
            </a:br>
            <a:r>
              <a:rPr lang="en-US" sz="1300" i="1" dirty="0">
                <a:solidFill>
                  <a:srgbClr val="5F826B"/>
                </a:solidFill>
                <a:effectLst/>
              </a:rPr>
              <a:t>        """</a:t>
            </a:r>
            <a:br>
              <a:rPr lang="en-US" sz="1300" i="1" dirty="0">
                <a:solidFill>
                  <a:srgbClr val="5F826B"/>
                </a:solidFill>
                <a:effectLst/>
              </a:rPr>
            </a:br>
            <a:r>
              <a:rPr lang="en-US" sz="1300" i="1" dirty="0">
                <a:effectLst/>
              </a:rPr>
              <a:t>        </a:t>
            </a:r>
            <a:r>
              <a:rPr lang="en-US" sz="1300" dirty="0">
                <a:effectLst/>
              </a:rPr>
              <a:t>if not </a:t>
            </a:r>
            <a:r>
              <a:rPr lang="en-US" sz="1300" dirty="0" err="1">
                <a:effectLst/>
              </a:rPr>
              <a:t>self.lmp_exe</a:t>
            </a:r>
            <a:r>
              <a:rPr lang="en-US" sz="1300" dirty="0">
                <a:effectLst/>
              </a:rPr>
              <a:t>:</a:t>
            </a:r>
            <a:br>
              <a:rPr lang="en-US" sz="1300" dirty="0">
                <a:effectLst/>
              </a:rPr>
            </a:br>
            <a:r>
              <a:rPr lang="en-US" sz="1300" dirty="0">
                <a:effectLst/>
              </a:rPr>
              <a:t>            pkgs += </a:t>
            </a:r>
            <a:r>
              <a:rPr lang="en-US" sz="1300" dirty="0" err="1">
                <a:effectLst/>
              </a:rPr>
              <a:t>self.LMP_PKGS</a:t>
            </a:r>
            <a:br>
              <a:rPr lang="en-US" sz="1300" dirty="0">
                <a:effectLst/>
              </a:rPr>
            </a:br>
            <a:r>
              <a:rPr lang="en-US" sz="1300" i="1" dirty="0">
                <a:effectLst/>
              </a:rPr>
              <a:t>        </a:t>
            </a:r>
            <a:r>
              <a:rPr lang="en-US" sz="1300" dirty="0" err="1">
                <a:effectLst/>
              </a:rPr>
              <a:t>cmd</a:t>
            </a:r>
            <a:r>
              <a:rPr lang="en-US" sz="1300" dirty="0">
                <a:effectLst/>
              </a:rPr>
              <a:t> = ' '.join(</a:t>
            </a:r>
            <a:r>
              <a:rPr lang="en-US" sz="1300" dirty="0" err="1">
                <a:effectLst/>
              </a:rPr>
              <a:t>self.INSTALL</a:t>
            </a:r>
            <a:r>
              <a:rPr lang="en-US" sz="1300" dirty="0">
                <a:effectLst/>
              </a:rPr>
              <a:t> + pkgs)</a:t>
            </a:r>
            <a:br>
              <a:rPr lang="en-US" sz="1300" dirty="0">
                <a:effectLst/>
              </a:rPr>
            </a:br>
            <a:r>
              <a:rPr lang="en-US" sz="1300" dirty="0">
                <a:effectLst/>
              </a:rPr>
              <a:t>        </a:t>
            </a:r>
            <a:r>
              <a:rPr lang="en-US" sz="1300" dirty="0" err="1">
                <a:effectLst/>
              </a:rPr>
              <a:t>subprocess.run</a:t>
            </a:r>
            <a:r>
              <a:rPr lang="en-US" sz="1300" dirty="0">
                <a:effectLst/>
              </a:rPr>
              <a:t>(</a:t>
            </a:r>
            <a:r>
              <a:rPr lang="en-US" sz="1300" dirty="0" err="1">
                <a:effectLst/>
              </a:rPr>
              <a:t>f"echo</a:t>
            </a:r>
            <a:r>
              <a:rPr lang="en-US" sz="1300" dirty="0">
                <a:effectLst/>
              </a:rPr>
              <a:t> {</a:t>
            </a:r>
            <a:r>
              <a:rPr lang="en-US" sz="1300" dirty="0" err="1">
                <a:effectLst/>
              </a:rPr>
              <a:t>cmd</a:t>
            </a:r>
            <a:r>
              <a:rPr lang="en-US" sz="1300" dirty="0">
                <a:effectLst/>
              </a:rPr>
              <a:t>}; {</a:t>
            </a:r>
            <a:r>
              <a:rPr lang="en-US" sz="1300" dirty="0" err="1">
                <a:effectLst/>
              </a:rPr>
              <a:t>cmd</a:t>
            </a:r>
            <a:r>
              <a:rPr lang="en-US" sz="1300" dirty="0">
                <a:effectLst/>
              </a:rPr>
              <a:t>}", shell=True)</a:t>
            </a:r>
            <a:br>
              <a:rPr lang="en-US" sz="1300" dirty="0">
                <a:solidFill>
                  <a:srgbClr val="BCBEC4"/>
                </a:solidFill>
                <a:effectLst/>
              </a:rPr>
            </a:br>
            <a:br>
              <a:rPr lang="en-US" sz="1300" dirty="0">
                <a:solidFill>
                  <a:srgbClr val="BCBEC4"/>
                </a:solidFill>
                <a:effectLst/>
              </a:rPr>
            </a:br>
            <a:r>
              <a:rPr lang="en-US" sz="1300" dirty="0">
                <a:solidFill>
                  <a:srgbClr val="BCBEC4"/>
                </a:solidFill>
                <a:effectLst/>
              </a:rPr>
              <a:t>    </a:t>
            </a:r>
            <a:r>
              <a:rPr lang="en-US" sz="1300" dirty="0">
                <a:solidFill>
                  <a:srgbClr val="00B0F0"/>
                </a:solidFill>
                <a:effectLst/>
              </a:rPr>
              <a:t>def compile</a:t>
            </a:r>
            <a:r>
              <a:rPr lang="en-US" sz="1300" dirty="0">
                <a:effectLst/>
              </a:rPr>
              <a:t>(self):</a:t>
            </a:r>
            <a:br>
              <a:rPr lang="en-US" sz="1300" dirty="0">
                <a:solidFill>
                  <a:srgbClr val="BCBEC4"/>
                </a:solidFill>
                <a:effectLst/>
              </a:rPr>
            </a:br>
            <a:r>
              <a:rPr lang="en-US" sz="1300" dirty="0">
                <a:solidFill>
                  <a:srgbClr val="BCBEC4"/>
                </a:solidFill>
                <a:effectLst/>
              </a:rPr>
              <a:t>        </a:t>
            </a:r>
            <a:r>
              <a:rPr lang="en-US" sz="1300" i="1" dirty="0">
                <a:solidFill>
                  <a:srgbClr val="5F826B"/>
                </a:solidFill>
                <a:effectLst/>
              </a:rPr>
              <a:t>"""</a:t>
            </a:r>
            <a:br>
              <a:rPr lang="en-US" sz="1300" i="1" dirty="0">
                <a:solidFill>
                  <a:srgbClr val="5F826B"/>
                </a:solidFill>
                <a:effectLst/>
              </a:rPr>
            </a:br>
            <a:r>
              <a:rPr lang="en-US" sz="1300" i="1" dirty="0">
                <a:solidFill>
                  <a:srgbClr val="5F826B"/>
                </a:solidFill>
                <a:effectLst/>
              </a:rPr>
              <a:t>        Compile the binaries.</a:t>
            </a:r>
            <a:br>
              <a:rPr lang="en-US" sz="1300" i="1" dirty="0">
                <a:solidFill>
                  <a:srgbClr val="5F826B"/>
                </a:solidFill>
                <a:effectLst/>
              </a:rPr>
            </a:br>
            <a:r>
              <a:rPr lang="en-US" sz="1300" i="1" dirty="0">
                <a:solidFill>
                  <a:srgbClr val="5F826B"/>
                </a:solidFill>
                <a:effectLst/>
              </a:rPr>
              <a:t>        """</a:t>
            </a:r>
            <a:br>
              <a:rPr lang="en-US" sz="1300" dirty="0">
                <a:effectLst/>
              </a:rPr>
            </a:br>
            <a:r>
              <a:rPr lang="en-US" sz="1300" dirty="0">
                <a:effectLst/>
              </a:rPr>
              <a:t>        </a:t>
            </a:r>
            <a:r>
              <a:rPr lang="en-US" sz="1300" dirty="0" err="1">
                <a:effectLst/>
              </a:rPr>
              <a:t>subprocess.run</a:t>
            </a:r>
            <a:r>
              <a:rPr lang="en-US" sz="1300" dirty="0">
                <a:effectLst/>
              </a:rPr>
              <a:t>('bash </a:t>
            </a:r>
            <a:r>
              <a:rPr lang="en-US" sz="1300" dirty="0" err="1">
                <a:effectLst/>
              </a:rPr>
              <a:t>install.sh</a:t>
            </a:r>
            <a:r>
              <a:rPr lang="en-US" sz="1300" dirty="0">
                <a:effectLst/>
              </a:rPr>
              <a:t>', shell=True)</a:t>
            </a:r>
            <a:br>
              <a:rPr lang="en-US" sz="1300" dirty="0">
                <a:solidFill>
                  <a:srgbClr val="BCBEC4"/>
                </a:solidFill>
                <a:effectLst/>
              </a:rPr>
            </a:br>
            <a:endParaRPr lang="en-US" sz="1300" dirty="0">
              <a:solidFill>
                <a:srgbClr val="BCBEC4"/>
              </a:solidFill>
              <a:effectLst/>
            </a:endParaRPr>
          </a:p>
          <a:p>
            <a:endParaRPr lang="en-US" sz="1300" dirty="0">
              <a:solidFill>
                <a:srgbClr val="BCBEC4"/>
              </a:solidFill>
              <a:effectLst/>
            </a:endParaRPr>
          </a:p>
          <a:p>
            <a:r>
              <a:rPr lang="en-US" sz="1300" dirty="0">
                <a:effectLst/>
              </a:rPr>
              <a:t>class Linux(Darwin):</a:t>
            </a:r>
            <a:br>
              <a:rPr lang="en-US" sz="1300" dirty="0">
                <a:solidFill>
                  <a:srgbClr val="BCBEC4"/>
                </a:solidFill>
                <a:effectLst/>
              </a:rPr>
            </a:br>
            <a:r>
              <a:rPr lang="en-US" sz="1300" dirty="0">
                <a:solidFill>
                  <a:srgbClr val="BCBEC4"/>
                </a:solidFill>
                <a:effectLst/>
              </a:rPr>
              <a:t>    </a:t>
            </a:r>
            <a:r>
              <a:rPr lang="en-US" sz="1300" i="1" dirty="0">
                <a:solidFill>
                  <a:srgbClr val="5F826B"/>
                </a:solidFill>
                <a:effectLst/>
              </a:rPr>
              <a:t>"""</a:t>
            </a:r>
            <a:br>
              <a:rPr lang="en-US" sz="1300" i="1" dirty="0">
                <a:solidFill>
                  <a:srgbClr val="5F826B"/>
                </a:solidFill>
                <a:effectLst/>
              </a:rPr>
            </a:br>
            <a:r>
              <a:rPr lang="en-US" sz="1300" i="1" dirty="0">
                <a:solidFill>
                  <a:srgbClr val="5F826B"/>
                </a:solidFill>
                <a:effectLst/>
              </a:rPr>
              <a:t>    Linux installer.</a:t>
            </a:r>
            <a:br>
              <a:rPr lang="en-US" sz="1300" i="1" dirty="0">
                <a:solidFill>
                  <a:srgbClr val="5F826B"/>
                </a:solidFill>
                <a:effectLst/>
              </a:rPr>
            </a:br>
            <a:r>
              <a:rPr lang="en-US" sz="1300" i="1" dirty="0">
                <a:solidFill>
                  <a:srgbClr val="5F826B"/>
                </a:solidFill>
                <a:effectLst/>
              </a:rPr>
              <a:t>    """</a:t>
            </a:r>
            <a:br>
              <a:rPr lang="en-US" sz="1300" dirty="0">
                <a:solidFill>
                  <a:srgbClr val="6AAB73"/>
                </a:solidFill>
                <a:effectLst/>
              </a:rPr>
            </a:br>
            <a:br>
              <a:rPr lang="en-US" sz="1300" dirty="0">
                <a:solidFill>
                  <a:srgbClr val="6AAB73"/>
                </a:solidFill>
                <a:effectLst/>
              </a:rPr>
            </a:br>
            <a:r>
              <a:rPr lang="en-US" sz="1300" dirty="0">
                <a:solidFill>
                  <a:srgbClr val="6AAB73"/>
                </a:solidFill>
                <a:effectLst/>
              </a:rPr>
              <a:t>    </a:t>
            </a:r>
            <a:r>
              <a:rPr lang="en-US" sz="1300" dirty="0">
                <a:solidFill>
                  <a:srgbClr val="00B0F0"/>
                </a:solidFill>
                <a:effectLst/>
              </a:rPr>
              <a:t>def </a:t>
            </a:r>
            <a:r>
              <a:rPr lang="en-US" sz="1300" dirty="0" err="1">
                <a:solidFill>
                  <a:srgbClr val="00B0F0"/>
                </a:solidFill>
                <a:effectLst/>
              </a:rPr>
              <a:t>prereq</a:t>
            </a:r>
            <a:r>
              <a:rPr lang="en-US" sz="1300" dirty="0">
                <a:effectLst/>
              </a:rPr>
              <a:t>(self, *pkgs):</a:t>
            </a:r>
            <a:br>
              <a:rPr lang="en-US" sz="1300" dirty="0">
                <a:solidFill>
                  <a:srgbClr val="BCBEC4"/>
                </a:solidFill>
                <a:effectLst/>
              </a:rPr>
            </a:br>
            <a:r>
              <a:rPr lang="en-US" sz="1300" dirty="0">
                <a:solidFill>
                  <a:srgbClr val="BCBEC4"/>
                </a:solidFill>
                <a:effectLst/>
              </a:rPr>
              <a:t>        </a:t>
            </a:r>
            <a:r>
              <a:rPr lang="en-US" sz="1300" i="1" dirty="0">
                <a:solidFill>
                  <a:srgbClr val="5F826B"/>
                </a:solidFill>
                <a:effectLst/>
              </a:rPr>
              <a:t>"""</a:t>
            </a:r>
            <a:br>
              <a:rPr lang="en-US" sz="1300" i="1" dirty="0">
                <a:solidFill>
                  <a:srgbClr val="5F826B"/>
                </a:solidFill>
                <a:effectLst/>
              </a:rPr>
            </a:br>
            <a:r>
              <a:rPr lang="en-US" sz="1300" i="1" dirty="0">
                <a:solidFill>
                  <a:srgbClr val="5F826B"/>
                </a:solidFill>
                <a:effectLst/>
              </a:rPr>
              <a:t>        Customize the prerequisites for Linux machine.</a:t>
            </a:r>
            <a:br>
              <a:rPr lang="en-US" sz="1300" i="1" dirty="0">
                <a:solidFill>
                  <a:srgbClr val="5F826B"/>
                </a:solidFill>
                <a:effectLst/>
              </a:rPr>
            </a:br>
            <a:r>
              <a:rPr lang="en-US" sz="1300" i="1" dirty="0">
                <a:solidFill>
                  <a:srgbClr val="5F826B"/>
                </a:solidFill>
                <a:effectLst/>
              </a:rPr>
              <a:t>        """</a:t>
            </a:r>
            <a:br>
              <a:rPr lang="en-US" sz="1300" i="1" dirty="0">
                <a:solidFill>
                  <a:srgbClr val="5F826B"/>
                </a:solidFill>
                <a:effectLst/>
              </a:rPr>
            </a:br>
            <a:r>
              <a:rPr lang="en-US" sz="1300" i="1" dirty="0">
                <a:effectLst/>
              </a:rPr>
              <a:t>        </a:t>
            </a:r>
            <a:r>
              <a:rPr lang="en-US" sz="1300" dirty="0">
                <a:effectLst/>
              </a:rPr>
              <a:t>info = </a:t>
            </a:r>
            <a:r>
              <a:rPr lang="en-US" sz="1300" dirty="0" err="1">
                <a:effectLst/>
              </a:rPr>
              <a:t>subprocess.run</a:t>
            </a:r>
            <a:r>
              <a:rPr lang="en-US" sz="1300" dirty="0">
                <a:effectLst/>
              </a:rPr>
              <a:t>('</a:t>
            </a:r>
            <a:r>
              <a:rPr lang="en-US" sz="1300" dirty="0" err="1">
                <a:effectLst/>
              </a:rPr>
              <a:t>nvidia-smi</a:t>
            </a:r>
            <a:r>
              <a:rPr lang="en-US" sz="1300" dirty="0">
                <a:effectLst/>
              </a:rPr>
              <a:t> | grep NVIDIA')</a:t>
            </a:r>
            <a:br>
              <a:rPr lang="en-US" sz="1300" dirty="0">
                <a:effectLst/>
              </a:rPr>
            </a:br>
            <a:r>
              <a:rPr lang="en-US" sz="1300" dirty="0">
                <a:effectLst/>
              </a:rPr>
              <a:t>        if not </a:t>
            </a:r>
            <a:r>
              <a:rPr lang="en-US" sz="1300" dirty="0" err="1">
                <a:effectLst/>
              </a:rPr>
              <a:t>info.returncode</a:t>
            </a:r>
            <a:r>
              <a:rPr lang="en-US" sz="1300" dirty="0">
                <a:effectLst/>
              </a:rPr>
              <a:t>:</a:t>
            </a:r>
            <a:br>
              <a:rPr lang="en-US" sz="1300" dirty="0">
                <a:effectLst/>
              </a:rPr>
            </a:br>
            <a:r>
              <a:rPr lang="en-US" sz="1300" dirty="0">
                <a:effectLst/>
              </a:rPr>
              <a:t>            pkgs += ('</a:t>
            </a:r>
            <a:r>
              <a:rPr lang="en-US" sz="1300" dirty="0" err="1">
                <a:effectLst/>
              </a:rPr>
              <a:t>nvidia</a:t>
            </a:r>
            <a:r>
              <a:rPr lang="en-US" sz="1300" dirty="0">
                <a:effectLst/>
              </a:rPr>
              <a:t>-</a:t>
            </a:r>
            <a:r>
              <a:rPr lang="en-US" sz="1300" dirty="0" err="1">
                <a:effectLst/>
              </a:rPr>
              <a:t>cuda</a:t>
            </a:r>
            <a:r>
              <a:rPr lang="en-US" sz="1300" dirty="0">
                <a:effectLst/>
              </a:rPr>
              <a:t>-toolkit’, )</a:t>
            </a:r>
            <a:br>
              <a:rPr lang="en-US" sz="1300" dirty="0">
                <a:effectLst/>
              </a:rPr>
            </a:br>
            <a:r>
              <a:rPr lang="en-US" sz="1300" dirty="0">
                <a:effectLst/>
              </a:rPr>
              <a:t>        super().</a:t>
            </a:r>
            <a:r>
              <a:rPr lang="en-US" sz="1300" dirty="0" err="1">
                <a:effectLst/>
              </a:rPr>
              <a:t>prereq</a:t>
            </a:r>
            <a:r>
              <a:rPr lang="en-US" sz="1300" dirty="0">
                <a:effectLst/>
              </a:rPr>
              <a:t>(*pkgs)</a:t>
            </a:r>
            <a:endParaRPr lang="en-US" sz="1300" dirty="0"/>
          </a:p>
          <a:p>
            <a:endParaRPr lang="en-US" sz="1300" dirty="0">
              <a:solidFill>
                <a:srgbClr val="BCBEC4"/>
              </a:solidFill>
            </a:endParaRPr>
          </a:p>
          <a:p>
            <a:endParaRPr lang="en-US" sz="1300" dirty="0">
              <a:solidFill>
                <a:srgbClr val="BCBEC4"/>
              </a:solidFill>
              <a:effectLst/>
            </a:endParaRPr>
          </a:p>
          <a:p>
            <a:endParaRPr lang="en-US" sz="1300" dirty="0">
              <a:solidFill>
                <a:srgbClr val="BCBEC4"/>
              </a:solidFill>
            </a:endParaRPr>
          </a:p>
          <a:p>
            <a:endParaRPr lang="en-US" sz="1300" dirty="0">
              <a:solidFill>
                <a:srgbClr val="BCBEC4"/>
              </a:solidFill>
              <a:effectLst/>
            </a:endParaRPr>
          </a:p>
          <a:p>
            <a:endParaRPr lang="en-US" sz="1300" dirty="0">
              <a:solidFill>
                <a:srgbClr val="BCBEC4"/>
              </a:solidFill>
            </a:endParaRPr>
          </a:p>
          <a:p>
            <a:endParaRPr lang="en-US" sz="1300" dirty="0">
              <a:solidFill>
                <a:srgbClr val="BCBEC4"/>
              </a:solidFill>
              <a:effectLst/>
            </a:endParaRPr>
          </a:p>
          <a:p>
            <a:endParaRPr lang="en-US" sz="1300" dirty="0">
              <a:solidFill>
                <a:srgbClr val="BCBEC4"/>
              </a:solidFill>
            </a:endParaRPr>
          </a:p>
          <a:p>
            <a:endParaRPr lang="en-US" sz="1300" dirty="0">
              <a:solidFill>
                <a:srgbClr val="BCBEC4"/>
              </a:solidFill>
              <a:effectLst/>
            </a:endParaRPr>
          </a:p>
          <a:p>
            <a:endParaRPr lang="en-US" sz="1300" dirty="0">
              <a:solidFill>
                <a:srgbClr val="BCBEC4"/>
              </a:solidFill>
            </a:endParaRPr>
          </a:p>
          <a:p>
            <a:endParaRPr lang="en-US" sz="1300" dirty="0">
              <a:solidFill>
                <a:srgbClr val="BCBEC4"/>
              </a:solidFill>
              <a:effectLst/>
            </a:endParaRPr>
          </a:p>
          <a:p>
            <a:endParaRPr lang="en-US" sz="1300" dirty="0">
              <a:solidFill>
                <a:srgbClr val="BCBEC4"/>
              </a:solidFill>
            </a:endParaRPr>
          </a:p>
          <a:p>
            <a:endParaRPr lang="en-US" sz="1300" dirty="0">
              <a:solidFill>
                <a:srgbClr val="BCBEC4"/>
              </a:solidFill>
              <a:effectLst/>
            </a:endParaRPr>
          </a:p>
          <a:p>
            <a:endParaRPr lang="en-US" sz="1300" dirty="0">
              <a:solidFill>
                <a:srgbClr val="BCBEC4"/>
              </a:solidFill>
            </a:endParaRPr>
          </a:p>
          <a:p>
            <a:br>
              <a:rPr lang="en-US" sz="1300" dirty="0">
                <a:solidFill>
                  <a:srgbClr val="BCBEC4"/>
                </a:solidFill>
                <a:effectLst/>
              </a:rPr>
            </a:br>
            <a:endParaRPr lang="en-US" sz="1300" dirty="0">
              <a:solidFill>
                <a:srgbClr val="BCBEC4"/>
              </a:solidFill>
            </a:endParaRPr>
          </a:p>
          <a:p>
            <a:r>
              <a:rPr lang="en-US" sz="1300" dirty="0">
                <a:effectLst/>
              </a:rPr>
              <a:t>Installer = {'</a:t>
            </a:r>
            <a:r>
              <a:rPr lang="en-US" sz="1300" dirty="0" err="1">
                <a:effectLst/>
              </a:rPr>
              <a:t>darwin</a:t>
            </a:r>
            <a:r>
              <a:rPr lang="en-US" sz="1300" dirty="0">
                <a:effectLst/>
              </a:rPr>
              <a:t>': Darwin, '</a:t>
            </a:r>
            <a:r>
              <a:rPr lang="en-US" sz="1300" dirty="0" err="1">
                <a:effectLst/>
              </a:rPr>
              <a:t>linux</a:t>
            </a:r>
            <a:r>
              <a:rPr lang="en-US" sz="1300" dirty="0">
                <a:effectLst/>
              </a:rPr>
              <a:t>': Linux}[</a:t>
            </a:r>
            <a:r>
              <a:rPr lang="en-US" sz="1300" dirty="0" err="1">
                <a:effectLst/>
              </a:rPr>
              <a:t>sys.platform</a:t>
            </a:r>
            <a:r>
              <a:rPr lang="en-US" sz="1300" dirty="0">
                <a:effectLst/>
              </a:rPr>
              <a:t>]</a:t>
            </a:r>
            <a:br>
              <a:rPr lang="en-US" sz="1300" dirty="0">
                <a:solidFill>
                  <a:srgbClr val="BCBEC4"/>
                </a:solidFill>
                <a:effectLst/>
              </a:rPr>
            </a:br>
            <a:br>
              <a:rPr lang="en-US" sz="1300" dirty="0">
                <a:solidFill>
                  <a:srgbClr val="BCBEC4"/>
                </a:solidFill>
                <a:effectLst/>
              </a:rPr>
            </a:br>
            <a:r>
              <a:rPr lang="en-US" sz="1300" dirty="0">
                <a:effectLst/>
              </a:rPr>
              <a:t>class</a:t>
            </a:r>
            <a:r>
              <a:rPr lang="en-US" sz="1300" dirty="0">
                <a:solidFill>
                  <a:srgbClr val="CF8E6D"/>
                </a:solidFill>
                <a:effectLst/>
              </a:rPr>
              <a:t> </a:t>
            </a:r>
            <a:r>
              <a:rPr lang="en-US" sz="1300" dirty="0">
                <a:effectLst/>
              </a:rPr>
              <a:t>Distribution(Installer):</a:t>
            </a:r>
            <a:br>
              <a:rPr lang="en-US" sz="1300" dirty="0">
                <a:effectLst/>
              </a:rPr>
            </a:br>
            <a:r>
              <a:rPr lang="en-US" sz="1300" dirty="0">
                <a:solidFill>
                  <a:srgbClr val="BCBEC4"/>
                </a:solidFill>
                <a:effectLst/>
              </a:rPr>
              <a:t>    </a:t>
            </a:r>
            <a:r>
              <a:rPr lang="en-US" sz="1300" i="1" dirty="0">
                <a:solidFill>
                  <a:srgbClr val="5F826B"/>
                </a:solidFill>
                <a:effectLst/>
              </a:rPr>
              <a:t>"""</a:t>
            </a:r>
            <a:br>
              <a:rPr lang="en-US" sz="1300" i="1" dirty="0">
                <a:solidFill>
                  <a:srgbClr val="5F826B"/>
                </a:solidFill>
                <a:effectLst/>
              </a:rPr>
            </a:br>
            <a:r>
              <a:rPr lang="en-US" sz="1300" i="1" dirty="0">
                <a:solidFill>
                  <a:srgbClr val="5F826B"/>
                </a:solidFill>
                <a:effectLst/>
              </a:rPr>
              <a:t>    Distribute the scripts, packages and data.</a:t>
            </a:r>
            <a:br>
              <a:rPr lang="en-US" sz="1300" i="1" dirty="0">
                <a:solidFill>
                  <a:srgbClr val="5F826B"/>
                </a:solidFill>
                <a:effectLst/>
              </a:rPr>
            </a:br>
            <a:r>
              <a:rPr lang="en-US" sz="1300" i="1" dirty="0">
                <a:solidFill>
                  <a:srgbClr val="5F826B"/>
                </a:solidFill>
                <a:effectLst/>
              </a:rPr>
              <a:t>    """</a:t>
            </a:r>
            <a:br>
              <a:rPr lang="en-US" sz="1300" dirty="0">
                <a:solidFill>
                  <a:srgbClr val="BCBEC4"/>
                </a:solidFill>
                <a:effectLst/>
              </a:rPr>
            </a:br>
            <a:r>
              <a:rPr lang="en-US" sz="1300" dirty="0">
                <a:solidFill>
                  <a:srgbClr val="BCBEC4"/>
                </a:solidFill>
                <a:effectLst/>
              </a:rPr>
              <a:t>    </a:t>
            </a:r>
            <a:r>
              <a:rPr lang="en-US" sz="1300" b="1" dirty="0">
                <a:effectLst/>
              </a:rPr>
              <a:t>def run(self):</a:t>
            </a:r>
            <a:br>
              <a:rPr lang="en-US" sz="1300" dirty="0">
                <a:solidFill>
                  <a:srgbClr val="BCBEC4"/>
                </a:solidFill>
                <a:effectLst/>
              </a:rPr>
            </a:br>
            <a:r>
              <a:rPr lang="en-US" sz="1300" dirty="0">
                <a:solidFill>
                  <a:srgbClr val="BCBEC4"/>
                </a:solidFill>
                <a:effectLst/>
              </a:rPr>
              <a:t>        </a:t>
            </a:r>
            <a:r>
              <a:rPr lang="en-US" sz="1300" i="1" dirty="0">
                <a:solidFill>
                  <a:srgbClr val="5F826B"/>
                </a:solidFill>
                <a:effectLst/>
              </a:rPr>
              <a:t>"""</a:t>
            </a:r>
            <a:br>
              <a:rPr lang="en-US" sz="1300" i="1" dirty="0">
                <a:solidFill>
                  <a:srgbClr val="5F826B"/>
                </a:solidFill>
                <a:effectLst/>
              </a:rPr>
            </a:br>
            <a:r>
              <a:rPr lang="en-US" sz="1300" i="1" dirty="0">
                <a:solidFill>
                  <a:srgbClr val="5F826B"/>
                </a:solidFill>
                <a:effectLst/>
              </a:rPr>
              <a:t>        Main method to install and distribute.</a:t>
            </a:r>
            <a:br>
              <a:rPr lang="en-US" sz="1300" i="1" dirty="0">
                <a:solidFill>
                  <a:srgbClr val="5F826B"/>
                </a:solidFill>
                <a:effectLst/>
              </a:rPr>
            </a:br>
            <a:r>
              <a:rPr lang="en-US" sz="1300" i="1" dirty="0">
                <a:solidFill>
                  <a:srgbClr val="5F826B"/>
                </a:solidFill>
                <a:effectLst/>
              </a:rPr>
              <a:t>        """</a:t>
            </a:r>
            <a:br>
              <a:rPr lang="en-US" sz="1300" i="1" dirty="0">
                <a:solidFill>
                  <a:srgbClr val="5F826B"/>
                </a:solidFill>
                <a:effectLst/>
              </a:rPr>
            </a:br>
            <a:r>
              <a:rPr lang="en-US" sz="1300" i="1" dirty="0">
                <a:solidFill>
                  <a:srgbClr val="5F826B"/>
                </a:solidFill>
                <a:effectLst/>
              </a:rPr>
              <a:t> </a:t>
            </a:r>
            <a:r>
              <a:rPr lang="en-US" sz="1300" i="1" dirty="0">
                <a:solidFill>
                  <a:srgbClr val="00B0F0"/>
                </a:solidFill>
                <a:effectLst/>
              </a:rPr>
              <a:t>       </a:t>
            </a:r>
            <a:r>
              <a:rPr lang="en-US" sz="1300" dirty="0" err="1">
                <a:solidFill>
                  <a:srgbClr val="00B0F0"/>
                </a:solidFill>
              </a:rPr>
              <a:t>self.prereq</a:t>
            </a:r>
            <a:r>
              <a:rPr lang="en-US" sz="1300" dirty="0"/>
              <a:t>()</a:t>
            </a:r>
          </a:p>
          <a:p>
            <a:r>
              <a:rPr lang="en-US" sz="1300" dirty="0">
                <a:solidFill>
                  <a:srgbClr val="00B0F0"/>
                </a:solidFill>
              </a:rPr>
              <a:t>        </a:t>
            </a:r>
            <a:r>
              <a:rPr lang="en-US" sz="1300" dirty="0" err="1">
                <a:solidFill>
                  <a:srgbClr val="00B0F0"/>
                </a:solidFill>
              </a:rPr>
              <a:t>self.compile</a:t>
            </a:r>
            <a:r>
              <a:rPr lang="en-US" sz="1300" dirty="0"/>
              <a:t>()</a:t>
            </a:r>
            <a:br>
              <a:rPr lang="en-US" sz="1300" dirty="0"/>
            </a:br>
            <a:r>
              <a:rPr lang="en-US" sz="1300" dirty="0"/>
              <a:t>        </a:t>
            </a:r>
            <a:r>
              <a:rPr lang="en-US" sz="1300" dirty="0" err="1">
                <a:solidFill>
                  <a:schemeClr val="accent2"/>
                </a:solidFill>
              </a:rPr>
              <a:t>self.setup</a:t>
            </a:r>
            <a:r>
              <a:rPr lang="en-US" sz="1300" dirty="0"/>
              <a:t>()</a:t>
            </a:r>
            <a:br>
              <a:rPr lang="en-US" sz="1300" dirty="0">
                <a:solidFill>
                  <a:srgbClr val="BCBEC4"/>
                </a:solidFill>
                <a:effectLst/>
              </a:rPr>
            </a:br>
            <a:endParaRPr lang="en-US" sz="1300" dirty="0">
              <a:solidFill>
                <a:srgbClr val="BCBEC4"/>
              </a:solidFill>
              <a:effectLst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2A9310-BB79-2144-B598-D0EB31F3FA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105759" cy="1325563"/>
          </a:xfrm>
        </p:spPr>
        <p:txBody>
          <a:bodyPr/>
          <a:lstStyle/>
          <a:p>
            <a:r>
              <a:rPr lang="en-US" dirty="0" err="1">
                <a:solidFill>
                  <a:schemeClr val="accent1"/>
                </a:solidFill>
              </a:rPr>
              <a:t>setup.py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2BBDED6-40BA-2A45-8F88-5161C9C86FC7}"/>
              </a:ext>
            </a:extLst>
          </p:cNvPr>
          <p:cNvSpPr/>
          <p:nvPr/>
        </p:nvSpPr>
        <p:spPr>
          <a:xfrm>
            <a:off x="478419" y="1555933"/>
            <a:ext cx="388878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chemeClr val="accent1"/>
                </a:solidFill>
              </a:rPr>
              <a:t>python3.10 </a:t>
            </a:r>
            <a:r>
              <a:rPr lang="en-US" i="1" dirty="0" err="1">
                <a:solidFill>
                  <a:schemeClr val="accent1"/>
                </a:solidFill>
              </a:rPr>
              <a:t>setup.py</a:t>
            </a:r>
            <a:r>
              <a:rPr lang="en-US" i="1" dirty="0">
                <a:solidFill>
                  <a:schemeClr val="accent1"/>
                </a:solidFill>
              </a:rPr>
              <a:t> install --verbose</a:t>
            </a:r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67995A82-AA87-EB47-9A72-502758C7DE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3392695"/>
              </p:ext>
            </p:extLst>
          </p:nvPr>
        </p:nvGraphicFramePr>
        <p:xfrm>
          <a:off x="5163591" y="3954001"/>
          <a:ext cx="4297680" cy="213360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153373">
                  <a:extLst>
                    <a:ext uri="{9D8B030D-6E8A-4147-A177-3AD203B41FA5}">
                      <a16:colId xmlns:a16="http://schemas.microsoft.com/office/drawing/2014/main" val="1700155147"/>
                    </a:ext>
                  </a:extLst>
                </a:gridCol>
                <a:gridCol w="3144307">
                  <a:extLst>
                    <a:ext uri="{9D8B030D-6E8A-4147-A177-3AD203B41FA5}">
                      <a16:colId xmlns:a16="http://schemas.microsoft.com/office/drawing/2014/main" val="4090573760"/>
                    </a:ext>
                  </a:extLst>
                </a:gridCol>
              </a:tblGrid>
              <a:tr h="304365"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kern="1200" dirty="0" err="1">
                          <a:solidFill>
                            <a:schemeClr val="accent2"/>
                          </a:solidFill>
                          <a:effectLst/>
                        </a:rPr>
                        <a:t>setuptools</a:t>
                      </a:r>
                      <a:r>
                        <a:rPr lang="en-US" sz="1400" b="0" dirty="0" err="1">
                          <a:solidFill>
                            <a:schemeClr val="accent2"/>
                          </a:solidFill>
                        </a:rPr>
                        <a:t>.setup</a:t>
                      </a:r>
                      <a:endParaRPr lang="en-US" sz="1400" b="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3249605"/>
                  </a:ext>
                </a:extLst>
              </a:tr>
              <a:tr h="304365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Module</a:t>
                      </a:r>
                      <a:endParaRPr lang="en-US" sz="1400" i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packages = [</a:t>
                      </a:r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nemd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, alamode]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2708201"/>
                  </a:ext>
                </a:extLst>
              </a:tr>
              <a:tr h="30436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Python files</a:t>
                      </a:r>
                      <a:endParaRPr lang="en-US" sz="1400" i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package_dir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 = {</a:t>
                      </a:r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nemd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: module/</a:t>
                      </a:r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nemd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}</a:t>
                      </a:r>
                      <a:endParaRPr lang="en-US" sz="1400" i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4436560"/>
                  </a:ext>
                </a:extLst>
              </a:tr>
              <a:tr h="304365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Non-python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package_data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= {</a:t>
                      </a:r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lammps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: [build/</a:t>
                      </a:r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lmp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]},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567960"/>
                  </a:ext>
                </a:extLst>
              </a:tr>
              <a:tr h="30436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Scripts</a:t>
                      </a:r>
                      <a:endParaRPr lang="en-US" sz="1400" i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scripts=[</a:t>
                      </a:r>
                      <a:r>
                        <a:rPr lang="en-US" sz="1400" dirty="0" err="1"/>
                        <a:t>sh</a:t>
                      </a:r>
                      <a:r>
                        <a:rPr lang="en-US" sz="1400" dirty="0"/>
                        <a:t>/</a:t>
                      </a:r>
                      <a:r>
                        <a:rPr lang="en-US" sz="1400" dirty="0" err="1"/>
                        <a:t>nemd_run</a:t>
                      </a:r>
                      <a:r>
                        <a:rPr lang="en-US" sz="1400" dirty="0"/>
                        <a:t>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1257283"/>
                  </a:ext>
                </a:extLst>
              </a:tr>
              <a:tr h="30436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packages</a:t>
                      </a:r>
                      <a:endParaRPr lang="en-US" sz="1400" i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install_requires</a:t>
                      </a:r>
                      <a:r>
                        <a:rPr lang="en-US" sz="1400" dirty="0"/>
                        <a:t>=[</a:t>
                      </a:r>
                      <a:r>
                        <a:rPr lang="en-US" sz="1400" dirty="0" err="1"/>
                        <a:t>numpy</a:t>
                      </a:r>
                      <a:r>
                        <a:rPr lang="en-US" sz="1400" dirty="0"/>
                        <a:t>, </a:t>
                      </a:r>
                      <a:r>
                        <a:rPr lang="en-US" sz="1400" dirty="0" err="1"/>
                        <a:t>scipy</a:t>
                      </a:r>
                      <a:r>
                        <a:rPr lang="en-US" sz="1400" dirty="0"/>
                        <a:t>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3373995"/>
                  </a:ext>
                </a:extLst>
              </a:tr>
              <a:tr h="30436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Metadata</a:t>
                      </a:r>
                      <a:endParaRPr lang="en-US" sz="1400" i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classifiers=[Status :: Production/Stable]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6861193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AC3A045-037E-395D-3D4C-73000FD86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34</a:t>
            </a:fld>
            <a:endParaRPr lang="en-US"/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E9472D82-6278-FB6C-1597-341A55663B49}"/>
              </a:ext>
            </a:extLst>
          </p:cNvPr>
          <p:cNvSpPr/>
          <p:nvPr/>
        </p:nvSpPr>
        <p:spPr>
          <a:xfrm>
            <a:off x="9579769" y="4379118"/>
            <a:ext cx="171450" cy="728662"/>
          </a:xfrm>
          <a:prstGeom prst="rightBrac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71B17EF-607B-61CF-F81A-13E8B5D4E6E1}"/>
              </a:ext>
            </a:extLst>
          </p:cNvPr>
          <p:cNvCxnSpPr/>
          <p:nvPr/>
        </p:nvCxnSpPr>
        <p:spPr>
          <a:xfrm>
            <a:off x="9579769" y="5350668"/>
            <a:ext cx="1714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56889AD6-ADD5-77C7-137F-7D0A47FDB098}"/>
              </a:ext>
            </a:extLst>
          </p:cNvPr>
          <p:cNvSpPr/>
          <p:nvPr/>
        </p:nvSpPr>
        <p:spPr>
          <a:xfrm>
            <a:off x="9869717" y="4558783"/>
            <a:ext cx="161028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chemeClr val="accent2"/>
                </a:solidFill>
              </a:rPr>
              <a:t>site-packages/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304D04F-FFE5-4139-C4AB-BF0DD7D66638}"/>
              </a:ext>
            </a:extLst>
          </p:cNvPr>
          <p:cNvSpPr/>
          <p:nvPr/>
        </p:nvSpPr>
        <p:spPr>
          <a:xfrm>
            <a:off x="9928515" y="5137426"/>
            <a:ext cx="14840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chemeClr val="accent2"/>
                </a:solidFill>
              </a:rPr>
              <a:t>bin/</a:t>
            </a:r>
          </a:p>
        </p:txBody>
      </p:sp>
    </p:spTree>
    <p:extLst>
      <p:ext uri="{BB962C8B-B14F-4D97-AF65-F5344CB8AC3E}">
        <p14:creationId xmlns:p14="http://schemas.microsoft.com/office/powerpoint/2010/main" val="19068054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7BD5A-BA12-DA4C-BA74-14CF0715B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NEMD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E2C1888-8148-534E-A074-A5D082788F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0209197"/>
              </p:ext>
            </p:extLst>
          </p:nvPr>
        </p:nvGraphicFramePr>
        <p:xfrm>
          <a:off x="1416857" y="1634026"/>
          <a:ext cx="9248371" cy="4526280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1755089">
                  <a:extLst>
                    <a:ext uri="{9D8B030D-6E8A-4147-A177-3AD203B41FA5}">
                      <a16:colId xmlns:a16="http://schemas.microsoft.com/office/drawing/2014/main" val="3202141244"/>
                    </a:ext>
                  </a:extLst>
                </a:gridCol>
                <a:gridCol w="7493282">
                  <a:extLst>
                    <a:ext uri="{9D8B030D-6E8A-4147-A177-3AD203B41FA5}">
                      <a16:colId xmlns:a16="http://schemas.microsoft.com/office/drawing/2014/main" val="2146602134"/>
                    </a:ext>
                  </a:extLst>
                </a:gridCol>
              </a:tblGrid>
              <a:tr h="41148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Description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34331587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accent2"/>
                          </a:solidFill>
                        </a:rPr>
                        <a:t>sh</a:t>
                      </a:r>
                      <a:endParaRPr lang="en-US" dirty="0">
                        <a:solidFill>
                          <a:schemeClr val="accent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accent2"/>
                          </a:solidFill>
                          <a:effectLst/>
                        </a:rPr>
                        <a:t>POSIX shell scripts</a:t>
                      </a:r>
                      <a:endParaRPr lang="en-US" dirty="0">
                        <a:solidFill>
                          <a:schemeClr val="accent2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4329531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accent1"/>
                          </a:solidFill>
                        </a:rPr>
                        <a:t>setup.py</a:t>
                      </a:r>
                      <a:endParaRPr lang="en-US" dirty="0">
                        <a:solidFill>
                          <a:schemeClr val="accent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solidFill>
                            <a:schemeClr val="accent1"/>
                          </a:solidFill>
                        </a:rPr>
                        <a:t>PyPI</a:t>
                      </a:r>
                      <a:r>
                        <a:rPr lang="en-US" sz="1800" dirty="0">
                          <a:solidFill>
                            <a:schemeClr val="accent1"/>
                          </a:solidFill>
                        </a:rPr>
                        <a:t> installation on Darwin and Linux</a:t>
                      </a:r>
                      <a:endParaRPr lang="en-US" dirty="0">
                        <a:solidFill>
                          <a:schemeClr val="accent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8513026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module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u="sng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External </a:t>
                      </a:r>
                      <a:r>
                        <a:rPr lang="en-US" u="sng" dirty="0"/>
                        <a:t>codebases</a:t>
                      </a:r>
                      <a:r>
                        <a:rPr lang="en-US" dirty="0"/>
                        <a:t>, shared classes and functions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5867601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driver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Command line execution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1368254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workflow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Serialization and parallelization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603777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premake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Environmental configuration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2635044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test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Unit, integration, scientific, and performance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88681689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practice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Trial and error learning curve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3642351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doc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Roadmap, summary, and documentation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28587505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5C06D48-6892-EA3D-B212-225AC1552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3635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7E0D8E5B-970B-B649-A53E-984F2A70C6FD}"/>
              </a:ext>
            </a:extLst>
          </p:cNvPr>
          <p:cNvSpPr txBox="1"/>
          <p:nvPr/>
        </p:nvSpPr>
        <p:spPr>
          <a:xfrm>
            <a:off x="203912" y="924848"/>
            <a:ext cx="2423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 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4588F70-816D-6E4F-AE61-E6BE3EF59325}"/>
              </a:ext>
            </a:extLst>
          </p:cNvPr>
          <p:cNvSpPr/>
          <p:nvPr/>
        </p:nvSpPr>
        <p:spPr>
          <a:xfrm>
            <a:off x="7528856" y="2357801"/>
            <a:ext cx="272542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7030A0"/>
                </a:solidFill>
              </a:rPr>
              <a:t>Molecular Dynamics Log</a:t>
            </a:r>
            <a:endParaRPr lang="en-US" sz="2000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4BC8CC3B-ABFF-B646-B73E-E44C9CB809B2}"/>
              </a:ext>
            </a:extLst>
          </p:cNvPr>
          <p:cNvSpPr/>
          <p:nvPr/>
        </p:nvSpPr>
        <p:spPr>
          <a:xfrm>
            <a:off x="924452" y="3237180"/>
            <a:ext cx="340356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7030A0"/>
                </a:solidFill>
              </a:rPr>
              <a:t>Molecular Dynamics Trajectory</a:t>
            </a:r>
            <a:endParaRPr lang="en-US" sz="2000" dirty="0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261EEB76-F92B-2347-AD56-40101983DE73}"/>
              </a:ext>
            </a:extLst>
          </p:cNvPr>
          <p:cNvSpPr/>
          <p:nvPr/>
        </p:nvSpPr>
        <p:spPr>
          <a:xfrm>
            <a:off x="2416784" y="924848"/>
            <a:ext cx="7382212" cy="73866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System, Constant, Wrapper</a:t>
            </a: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D337A186-DA32-CD4F-8337-DE2434F40C97}"/>
              </a:ext>
            </a:extLst>
          </p:cNvPr>
          <p:cNvSpPr/>
          <p:nvPr/>
        </p:nvSpPr>
        <p:spPr>
          <a:xfrm>
            <a:off x="9980580" y="933881"/>
            <a:ext cx="2057400" cy="73866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accent6"/>
                </a:solidFill>
              </a:rPr>
              <a:t>Constant On Disk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6748ECE-270E-7741-9D72-3BB8A63736B0}"/>
              </a:ext>
            </a:extLst>
          </p:cNvPr>
          <p:cNvSpPr txBox="1"/>
          <p:nvPr/>
        </p:nvSpPr>
        <p:spPr>
          <a:xfrm>
            <a:off x="350235" y="4381226"/>
            <a:ext cx="12757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err="1">
                <a:solidFill>
                  <a:srgbClr val="7030A0"/>
                </a:solidFill>
              </a:rPr>
              <a:t>Jobcontrol</a:t>
            </a:r>
            <a:endParaRPr lang="en-US" sz="2000" dirty="0">
              <a:solidFill>
                <a:srgbClr val="7030A0"/>
              </a:solidFill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8AB71A3-57CF-1D45-9CCA-EFB994C70E67}"/>
              </a:ext>
            </a:extLst>
          </p:cNvPr>
          <p:cNvCxnSpPr/>
          <p:nvPr/>
        </p:nvCxnSpPr>
        <p:spPr>
          <a:xfrm>
            <a:off x="5990966" y="685211"/>
            <a:ext cx="0" cy="148640"/>
          </a:xfrm>
          <a:prstGeom prst="straightConnector1">
            <a:avLst/>
          </a:prstGeom>
          <a:ln>
            <a:solidFill>
              <a:schemeClr val="accent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01D9F721-0B72-3E46-8EED-118711A485B9}"/>
              </a:ext>
            </a:extLst>
          </p:cNvPr>
          <p:cNvCxnSpPr>
            <a:cxnSpLocks/>
          </p:cNvCxnSpPr>
          <p:nvPr/>
        </p:nvCxnSpPr>
        <p:spPr>
          <a:xfrm>
            <a:off x="9828024" y="1297276"/>
            <a:ext cx="104837" cy="3095"/>
          </a:xfrm>
          <a:prstGeom prst="straightConnector1">
            <a:avLst/>
          </a:prstGeom>
          <a:ln>
            <a:solidFill>
              <a:schemeClr val="accent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35973F5C-FC1D-AB4B-A98C-044B6F93D8C5}"/>
              </a:ext>
            </a:extLst>
          </p:cNvPr>
          <p:cNvSpPr txBox="1"/>
          <p:nvPr/>
        </p:nvSpPr>
        <p:spPr>
          <a:xfrm>
            <a:off x="5469851" y="282909"/>
            <a:ext cx="11248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6"/>
                </a:solidFill>
              </a:rPr>
              <a:t>Initiation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D833CBEE-E24F-F24B-9C4D-37CAD0D6CF9A}"/>
              </a:ext>
            </a:extLst>
          </p:cNvPr>
          <p:cNvCxnSpPr>
            <a:cxnSpLocks/>
          </p:cNvCxnSpPr>
          <p:nvPr/>
        </p:nvCxnSpPr>
        <p:spPr>
          <a:xfrm flipH="1" flipV="1">
            <a:off x="2294270" y="1290632"/>
            <a:ext cx="94880" cy="6644"/>
          </a:xfrm>
          <a:prstGeom prst="straightConnector1">
            <a:avLst/>
          </a:prstGeom>
          <a:ln>
            <a:solidFill>
              <a:schemeClr val="accent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8C851904-F9E6-2748-92C8-13BDDE8DB243}"/>
              </a:ext>
            </a:extLst>
          </p:cNvPr>
          <p:cNvSpPr/>
          <p:nvPr/>
        </p:nvSpPr>
        <p:spPr>
          <a:xfrm>
            <a:off x="8338928" y="3802740"/>
            <a:ext cx="194194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7030A0"/>
                </a:solidFill>
              </a:rPr>
              <a:t>Lattice Dynamics</a:t>
            </a:r>
            <a:endParaRPr lang="en-US" sz="2000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42645386-F15B-D048-9470-409A45A55201}"/>
              </a:ext>
            </a:extLst>
          </p:cNvPr>
          <p:cNvSpPr/>
          <p:nvPr/>
        </p:nvSpPr>
        <p:spPr>
          <a:xfrm>
            <a:off x="5491414" y="4054104"/>
            <a:ext cx="104515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7030A0"/>
                </a:solidFill>
              </a:rPr>
              <a:t>Polymer</a:t>
            </a:r>
            <a:endParaRPr lang="en-US" sz="2000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CB03CAF2-CFF0-894B-B873-A4A31A10159F}"/>
              </a:ext>
            </a:extLst>
          </p:cNvPr>
          <p:cNvSpPr/>
          <p:nvPr/>
        </p:nvSpPr>
        <p:spPr>
          <a:xfrm>
            <a:off x="10143745" y="2777250"/>
            <a:ext cx="115824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7030A0"/>
                </a:solidFill>
              </a:rPr>
              <a:t>Structure</a:t>
            </a:r>
            <a:endParaRPr lang="en-US" sz="2000" dirty="0"/>
          </a:p>
        </p:txBody>
      </p:sp>
      <p:sp>
        <p:nvSpPr>
          <p:cNvPr id="195" name="Rounded Rectangle 194">
            <a:extLst>
              <a:ext uri="{FF2B5EF4-FFF2-40B4-BE49-F238E27FC236}">
                <a16:creationId xmlns:a16="http://schemas.microsoft.com/office/drawing/2014/main" id="{A7587610-3CA1-C347-80B6-9027455CC19A}"/>
              </a:ext>
            </a:extLst>
          </p:cNvPr>
          <p:cNvSpPr/>
          <p:nvPr/>
        </p:nvSpPr>
        <p:spPr>
          <a:xfrm>
            <a:off x="177582" y="1968802"/>
            <a:ext cx="11860396" cy="3014481"/>
          </a:xfrm>
          <a:prstGeom prst="roundRect">
            <a:avLst>
              <a:gd name="adj" fmla="val 699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97" name="Rounded Rectangle 196">
            <a:extLst>
              <a:ext uri="{FF2B5EF4-FFF2-40B4-BE49-F238E27FC236}">
                <a16:creationId xmlns:a16="http://schemas.microsoft.com/office/drawing/2014/main" id="{01377981-1A99-AE48-A8D5-36EBF9D0EF53}"/>
              </a:ext>
            </a:extLst>
          </p:cNvPr>
          <p:cNvSpPr/>
          <p:nvPr/>
        </p:nvSpPr>
        <p:spPr>
          <a:xfrm>
            <a:off x="203911" y="926711"/>
            <a:ext cx="2080931" cy="738664"/>
          </a:xfrm>
          <a:prstGeom prst="roundRect">
            <a:avLst>
              <a:gd name="adj" fmla="val 21036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Job &amp; Log</a:t>
            </a:r>
          </a:p>
        </p:txBody>
      </p:sp>
      <p:sp>
        <p:nvSpPr>
          <p:cNvPr id="201" name="Rounded Rectangle 200">
            <a:extLst>
              <a:ext uri="{FF2B5EF4-FFF2-40B4-BE49-F238E27FC236}">
                <a16:creationId xmlns:a16="http://schemas.microsoft.com/office/drawing/2014/main" id="{2E175DBF-3269-A648-A105-27E7E818773B}"/>
              </a:ext>
            </a:extLst>
          </p:cNvPr>
          <p:cNvSpPr/>
          <p:nvPr/>
        </p:nvSpPr>
        <p:spPr>
          <a:xfrm>
            <a:off x="168928" y="5112637"/>
            <a:ext cx="11860396" cy="544456"/>
          </a:xfrm>
          <a:prstGeom prst="roundRect">
            <a:avLst>
              <a:gd name="adj" fmla="val 36169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FFC000"/>
                </a:solidFill>
              </a:rPr>
              <a:t> Builder, Molecular Dynamics Simulation, MD Post Analysis, and Solid Physics</a:t>
            </a:r>
            <a:endParaRPr lang="en-US" sz="2000" dirty="0"/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509083AD-01D3-6C4F-BB35-B0596080E109}"/>
              </a:ext>
            </a:extLst>
          </p:cNvPr>
          <p:cNvSpPr txBox="1"/>
          <p:nvPr/>
        </p:nvSpPr>
        <p:spPr>
          <a:xfrm>
            <a:off x="195010" y="1978521"/>
            <a:ext cx="23022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6"/>
                </a:solidFill>
              </a:rPr>
              <a:t>Application Focused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0072D44-E63E-3A40-A103-85C34FE92124}"/>
              </a:ext>
            </a:extLst>
          </p:cNvPr>
          <p:cNvSpPr/>
          <p:nvPr/>
        </p:nvSpPr>
        <p:spPr>
          <a:xfrm>
            <a:off x="11071670" y="5256748"/>
            <a:ext cx="81708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/>
              <a:t>driver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69B750B-F538-A346-9E74-66BA3FF4CE22}"/>
              </a:ext>
            </a:extLst>
          </p:cNvPr>
          <p:cNvSpPr/>
          <p:nvPr/>
        </p:nvSpPr>
        <p:spPr>
          <a:xfrm>
            <a:off x="10794276" y="5947428"/>
            <a:ext cx="119834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/>
              <a:t>workflow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158E483-2560-6248-A99C-4FA39AA2FFC0}"/>
              </a:ext>
            </a:extLst>
          </p:cNvPr>
          <p:cNvSpPr/>
          <p:nvPr/>
        </p:nvSpPr>
        <p:spPr>
          <a:xfrm>
            <a:off x="10303016" y="507974"/>
            <a:ext cx="172354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/>
              <a:t>module/</a:t>
            </a:r>
            <a:r>
              <a:rPr lang="en-US" sz="2000" b="1" dirty="0" err="1"/>
              <a:t>nemd</a:t>
            </a:r>
            <a:endParaRPr lang="en-US" sz="2000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2509DB-62AA-1C0D-B5B8-3ECA6A6F6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5</a:t>
            </a:fld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66C03E0-F379-569F-EBC3-7B95466F6999}"/>
              </a:ext>
            </a:extLst>
          </p:cNvPr>
          <p:cNvSpPr/>
          <p:nvPr/>
        </p:nvSpPr>
        <p:spPr>
          <a:xfrm>
            <a:off x="168928" y="5822182"/>
            <a:ext cx="11860396" cy="521208"/>
          </a:xfrm>
          <a:prstGeom prst="roundRect">
            <a:avLst>
              <a:gd name="adj" fmla="val 37616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2"/>
                </a:solidFill>
              </a:rPr>
              <a:t>Decentralized Automation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597AB2E-5C0A-24CB-5399-9F689CA8D853}"/>
              </a:ext>
            </a:extLst>
          </p:cNvPr>
          <p:cNvSpPr txBox="1">
            <a:spLocks/>
          </p:cNvSpPr>
          <p:nvPr/>
        </p:nvSpPr>
        <p:spPr>
          <a:xfrm>
            <a:off x="838200" y="98907"/>
            <a:ext cx="2985306" cy="8174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Architecture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5FC7F62-19D1-B935-848A-2DB2132240FC}"/>
              </a:ext>
            </a:extLst>
          </p:cNvPr>
          <p:cNvSpPr txBox="1"/>
          <p:nvPr/>
        </p:nvSpPr>
        <p:spPr>
          <a:xfrm>
            <a:off x="5364274" y="2678916"/>
            <a:ext cx="13169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7030A0"/>
                </a:solidFill>
              </a:rPr>
              <a:t>Force Field</a:t>
            </a:r>
            <a:endParaRPr lang="en-US" sz="20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F34C9DB-7677-9DD6-DED3-E2140C3EB0D6}"/>
              </a:ext>
            </a:extLst>
          </p:cNvPr>
          <p:cNvSpPr/>
          <p:nvPr/>
        </p:nvSpPr>
        <p:spPr>
          <a:xfrm>
            <a:off x="5010615" y="3361492"/>
            <a:ext cx="208741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7030A0"/>
                </a:solidFill>
              </a:rPr>
              <a:t>Conformer Search</a:t>
            </a:r>
          </a:p>
        </p:txBody>
      </p:sp>
    </p:spTree>
    <p:extLst>
      <p:ext uri="{BB962C8B-B14F-4D97-AF65-F5344CB8AC3E}">
        <p14:creationId xmlns:p14="http://schemas.microsoft.com/office/powerpoint/2010/main" val="25431915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EC173D-D3DC-9F4C-A8C5-BF302DEB97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8907"/>
            <a:ext cx="2985306" cy="817436"/>
          </a:xfrm>
        </p:spPr>
        <p:txBody>
          <a:bodyPr/>
          <a:lstStyle/>
          <a:p>
            <a:r>
              <a:rPr lang="en-US" dirty="0"/>
              <a:t>Architecture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1F29ED-2B46-9341-9908-BE64EADFCFBA}"/>
              </a:ext>
            </a:extLst>
          </p:cNvPr>
          <p:cNvSpPr txBox="1"/>
          <p:nvPr/>
        </p:nvSpPr>
        <p:spPr>
          <a:xfrm>
            <a:off x="210327" y="3576743"/>
            <a:ext cx="15699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parser (</a:t>
            </a:r>
            <a:r>
              <a:rPr lang="en-US" sz="1400" dirty="0" err="1"/>
              <a:t>parserutils</a:t>
            </a:r>
            <a:r>
              <a:rPr lang="en-US" sz="1400" dirty="0"/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463E7A-6842-0D49-8F4E-D347FD468A04}"/>
              </a:ext>
            </a:extLst>
          </p:cNvPr>
          <p:cNvSpPr txBox="1"/>
          <p:nvPr/>
        </p:nvSpPr>
        <p:spPr>
          <a:xfrm>
            <a:off x="167366" y="4028612"/>
            <a:ext cx="24881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 job, aggregator, task (</a:t>
            </a:r>
            <a:r>
              <a:rPr lang="en-US" sz="1400" dirty="0" err="1"/>
              <a:t>taskbase</a:t>
            </a:r>
            <a:r>
              <a:rPr lang="en-US" sz="1400" dirty="0"/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B588E4-F10A-644C-9466-0925CE93F76D}"/>
              </a:ext>
            </a:extLst>
          </p:cNvPr>
          <p:cNvSpPr txBox="1"/>
          <p:nvPr/>
        </p:nvSpPr>
        <p:spPr>
          <a:xfrm>
            <a:off x="5094886" y="648798"/>
            <a:ext cx="23827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debug, </a:t>
            </a:r>
            <a:r>
              <a:rPr lang="en-US" sz="1400" dirty="0" err="1"/>
              <a:t>lazy_import</a:t>
            </a:r>
            <a:r>
              <a:rPr lang="en-US" sz="1400" dirty="0"/>
              <a:t> (__</a:t>
            </a:r>
            <a:r>
              <a:rPr lang="en-US" sz="1400" dirty="0" err="1"/>
              <a:t>init</a:t>
            </a:r>
            <a:r>
              <a:rPr lang="en-US" sz="1400" dirty="0"/>
              <a:t>__ 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0D8E5B-970B-B649-A53E-984F2A70C6FD}"/>
              </a:ext>
            </a:extLst>
          </p:cNvPr>
          <p:cNvSpPr txBox="1"/>
          <p:nvPr/>
        </p:nvSpPr>
        <p:spPr>
          <a:xfrm>
            <a:off x="203912" y="1105215"/>
            <a:ext cx="2247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319A201-7BF9-684E-BEFE-9D7833C6BDC2}"/>
              </a:ext>
            </a:extLst>
          </p:cNvPr>
          <p:cNvSpPr txBox="1"/>
          <p:nvPr/>
        </p:nvSpPr>
        <p:spPr>
          <a:xfrm>
            <a:off x="1740522" y="4481692"/>
            <a:ext cx="19891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 </a:t>
            </a:r>
            <a:r>
              <a:rPr lang="en-US" sz="1400" dirty="0">
                <a:solidFill>
                  <a:srgbClr val="7030A0"/>
                </a:solidFill>
              </a:rPr>
              <a:t>driver &amp; test tasks </a:t>
            </a:r>
            <a:r>
              <a:rPr lang="en-US" sz="1400" dirty="0"/>
              <a:t>(task)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EDE92BA-D6DA-8B41-8918-22EA38868DDE}"/>
              </a:ext>
            </a:extLst>
          </p:cNvPr>
          <p:cNvSpPr txBox="1"/>
          <p:nvPr/>
        </p:nvSpPr>
        <p:spPr>
          <a:xfrm>
            <a:off x="4142605" y="2357713"/>
            <a:ext cx="21109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B0F0"/>
                </a:solidFill>
              </a:rPr>
              <a:t>dynamic force field </a:t>
            </a:r>
            <a:r>
              <a:rPr lang="en-US" sz="1400" dirty="0"/>
              <a:t>(</a:t>
            </a:r>
            <a:r>
              <a:rPr lang="en-US" sz="1400" dirty="0" err="1"/>
              <a:t>sw</a:t>
            </a:r>
            <a:r>
              <a:rPr lang="en-US" sz="1400" dirty="0"/>
              <a:t>)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158FE01-D2F4-774B-9905-1506AE7279C1}"/>
              </a:ext>
            </a:extLst>
          </p:cNvPr>
          <p:cNvSpPr/>
          <p:nvPr/>
        </p:nvSpPr>
        <p:spPr>
          <a:xfrm>
            <a:off x="6214146" y="2359631"/>
            <a:ext cx="137011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00B0F0"/>
                </a:solidFill>
              </a:rPr>
              <a:t>in script </a:t>
            </a:r>
            <a:r>
              <a:rPr lang="en-US" sz="1400" dirty="0"/>
              <a:t>(</a:t>
            </a:r>
            <a:r>
              <a:rPr lang="en-US" sz="1400" dirty="0" err="1"/>
              <a:t>lmpin</a:t>
            </a:r>
            <a:r>
              <a:rPr lang="en-US" sz="1400" dirty="0"/>
              <a:t>) 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EDAFE5F-5580-F949-B920-81C0C801CF81}"/>
              </a:ext>
            </a:extLst>
          </p:cNvPr>
          <p:cNvSpPr/>
          <p:nvPr/>
        </p:nvSpPr>
        <p:spPr>
          <a:xfrm>
            <a:off x="8893557" y="2566623"/>
            <a:ext cx="282899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rgbClr val="00B0F0"/>
                </a:solidFill>
              </a:rPr>
              <a:t>conformer, molecule, structure</a:t>
            </a:r>
          </a:p>
          <a:p>
            <a:pPr algn="ctr"/>
            <a:r>
              <a:rPr lang="en-US" sz="1400" dirty="0"/>
              <a:t>(structure)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F43FE12-869C-4D43-8176-544EB6A436DE}"/>
              </a:ext>
            </a:extLst>
          </p:cNvPr>
          <p:cNvSpPr txBox="1"/>
          <p:nvPr/>
        </p:nvSpPr>
        <p:spPr>
          <a:xfrm>
            <a:off x="5069828" y="2777250"/>
            <a:ext cx="19741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atomic data (</a:t>
            </a:r>
            <a:r>
              <a:rPr lang="en-US" sz="1400" dirty="0" err="1"/>
              <a:t>lmpatomic</a:t>
            </a:r>
            <a:r>
              <a:rPr lang="en-US" sz="1400" dirty="0"/>
              <a:t>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5176A97-5D93-CA49-9066-128FE3AFC137}"/>
              </a:ext>
            </a:extLst>
          </p:cNvPr>
          <p:cNvSpPr txBox="1"/>
          <p:nvPr/>
        </p:nvSpPr>
        <p:spPr>
          <a:xfrm>
            <a:off x="5284052" y="3165411"/>
            <a:ext cx="15098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opls</a:t>
            </a:r>
            <a:r>
              <a:rPr lang="en-US" sz="1400" dirty="0"/>
              <a:t> data (</a:t>
            </a:r>
            <a:r>
              <a:rPr lang="en-US" sz="1400" dirty="0" err="1"/>
              <a:t>lmpfull</a:t>
            </a:r>
            <a:r>
              <a:rPr lang="en-US" sz="1400" dirty="0"/>
              <a:t>)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19A8994-EB34-D74C-9825-49AAF18A7B4E}"/>
              </a:ext>
            </a:extLst>
          </p:cNvPr>
          <p:cNvSpPr/>
          <p:nvPr/>
        </p:nvSpPr>
        <p:spPr>
          <a:xfrm>
            <a:off x="5087435" y="3575020"/>
            <a:ext cx="23474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conformer search (</a:t>
            </a:r>
            <a:r>
              <a:rPr lang="en-US" sz="1400" dirty="0" err="1"/>
              <a:t>structutils</a:t>
            </a:r>
            <a:r>
              <a:rPr lang="en-US" sz="1400" dirty="0"/>
              <a:t>)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4588F70-816D-6E4F-AE61-E6BE3EF59325}"/>
              </a:ext>
            </a:extLst>
          </p:cNvPr>
          <p:cNvSpPr/>
          <p:nvPr/>
        </p:nvSpPr>
        <p:spPr>
          <a:xfrm>
            <a:off x="7720528" y="2354934"/>
            <a:ext cx="171303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err="1">
                <a:solidFill>
                  <a:srgbClr val="7030A0"/>
                </a:solidFill>
              </a:rPr>
              <a:t>lammps</a:t>
            </a:r>
            <a:r>
              <a:rPr lang="en-US" sz="1400" dirty="0">
                <a:solidFill>
                  <a:srgbClr val="7030A0"/>
                </a:solidFill>
              </a:rPr>
              <a:t> log </a:t>
            </a:r>
            <a:r>
              <a:rPr lang="en-US" sz="1400" dirty="0"/>
              <a:t>(</a:t>
            </a:r>
            <a:r>
              <a:rPr lang="en-US" sz="1400" dirty="0" err="1"/>
              <a:t>lmplog</a:t>
            </a:r>
            <a:r>
              <a:rPr lang="en-US" sz="1400" dirty="0"/>
              <a:t>)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1B25AEC-0773-9546-9CFC-5B0D6060E669}"/>
              </a:ext>
            </a:extLst>
          </p:cNvPr>
          <p:cNvSpPr/>
          <p:nvPr/>
        </p:nvSpPr>
        <p:spPr>
          <a:xfrm>
            <a:off x="2659577" y="4020600"/>
            <a:ext cx="161499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log &amp; </a:t>
            </a:r>
            <a:r>
              <a:rPr lang="en-US" sz="1400" dirty="0" err="1"/>
              <a:t>traj</a:t>
            </a:r>
            <a:r>
              <a:rPr lang="en-US" sz="1400" dirty="0"/>
              <a:t> (analyzer)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E782A8D-1BA6-C14E-B6E8-57794599F1C0}"/>
              </a:ext>
            </a:extLst>
          </p:cNvPr>
          <p:cNvSpPr/>
          <p:nvPr/>
        </p:nvSpPr>
        <p:spPr>
          <a:xfrm>
            <a:off x="3858823" y="4491595"/>
            <a:ext cx="111139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testing (test)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EBC53DC-51E5-6940-A03F-B00657BA81E2}"/>
              </a:ext>
            </a:extLst>
          </p:cNvPr>
          <p:cNvSpPr/>
          <p:nvPr/>
        </p:nvSpPr>
        <p:spPr>
          <a:xfrm>
            <a:off x="3590104" y="3579709"/>
            <a:ext cx="120924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distance (</a:t>
            </a:r>
            <a:r>
              <a:rPr lang="en-US" sz="1400" dirty="0" err="1"/>
              <a:t>dist</a:t>
            </a:r>
            <a:r>
              <a:rPr lang="en-US" sz="1400" dirty="0"/>
              <a:t>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64C8826-18D4-6F4B-95F0-08FE4B8A0ED6}"/>
              </a:ext>
            </a:extLst>
          </p:cNvPr>
          <p:cNvSpPr/>
          <p:nvPr/>
        </p:nvSpPr>
        <p:spPr>
          <a:xfrm>
            <a:off x="1708327" y="3578223"/>
            <a:ext cx="191680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00B0F0"/>
                </a:solidFill>
              </a:rPr>
              <a:t>visualization</a:t>
            </a:r>
            <a:r>
              <a:rPr lang="en-US" sz="1400" dirty="0"/>
              <a:t> (</a:t>
            </a:r>
            <a:r>
              <a:rPr lang="en-US" sz="1400" dirty="0" err="1"/>
              <a:t>molview</a:t>
            </a:r>
            <a:r>
              <a:rPr lang="en-US" sz="1400" dirty="0"/>
              <a:t>)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AB23D3D-DDF3-1448-8F24-07CB2975A247}"/>
              </a:ext>
            </a:extLst>
          </p:cNvPr>
          <p:cNvSpPr/>
          <p:nvPr/>
        </p:nvSpPr>
        <p:spPr>
          <a:xfrm>
            <a:off x="2924278" y="3157935"/>
            <a:ext cx="195220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trajectory frame (frame)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4BC8CC3B-ABFF-B646-B73E-E44C9CB809B2}"/>
              </a:ext>
            </a:extLst>
          </p:cNvPr>
          <p:cNvSpPr/>
          <p:nvPr/>
        </p:nvSpPr>
        <p:spPr>
          <a:xfrm>
            <a:off x="1447031" y="3165410"/>
            <a:ext cx="133709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7030A0"/>
                </a:solidFill>
              </a:rPr>
              <a:t>trajectory</a:t>
            </a:r>
            <a:r>
              <a:rPr lang="en-US" sz="1400" dirty="0"/>
              <a:t> (</a:t>
            </a:r>
            <a:r>
              <a:rPr lang="en-US" sz="1400" dirty="0" err="1"/>
              <a:t>traj</a:t>
            </a:r>
            <a:r>
              <a:rPr lang="en-US" sz="1400" dirty="0"/>
              <a:t>) </a:t>
            </a: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D337A186-DA32-CD4F-8337-DE2434F40C97}"/>
              </a:ext>
            </a:extLst>
          </p:cNvPr>
          <p:cNvSpPr/>
          <p:nvPr/>
        </p:nvSpPr>
        <p:spPr>
          <a:xfrm>
            <a:off x="10070536" y="1094839"/>
            <a:ext cx="1969479" cy="81122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ysClr val="windowText" lastClr="000000"/>
                </a:solidFill>
              </a:rPr>
              <a:t>periodic table (table)</a:t>
            </a:r>
          </a:p>
          <a:p>
            <a:r>
              <a:rPr lang="en-US" sz="1400" dirty="0" err="1">
                <a:solidFill>
                  <a:sysClr val="windowText" lastClr="000000"/>
                </a:solidFill>
              </a:rPr>
              <a:t>Stillinger</a:t>
            </a:r>
            <a:r>
              <a:rPr lang="en-US" sz="1400" dirty="0">
                <a:solidFill>
                  <a:sysClr val="windowText" lastClr="000000"/>
                </a:solidFill>
              </a:rPr>
              <a:t>-Weber (</a:t>
            </a:r>
            <a:r>
              <a:rPr lang="en-US" sz="1400" dirty="0" err="1">
                <a:solidFill>
                  <a:sysClr val="windowText" lastClr="000000"/>
                </a:solidFill>
              </a:rPr>
              <a:t>sw</a:t>
            </a:r>
            <a:r>
              <a:rPr lang="en-US" sz="1400" dirty="0">
                <a:solidFill>
                  <a:sysClr val="windowText" lastClr="000000"/>
                </a:solidFill>
              </a:rPr>
              <a:t>)</a:t>
            </a:r>
          </a:p>
          <a:p>
            <a:r>
              <a:rPr lang="en-US" sz="1400" dirty="0" err="1">
                <a:solidFill>
                  <a:sysClr val="windowText" lastClr="000000"/>
                </a:solidFill>
              </a:rPr>
              <a:t>lammps</a:t>
            </a:r>
            <a:r>
              <a:rPr lang="en-US" sz="1400" dirty="0">
                <a:solidFill>
                  <a:sysClr val="windowText" lastClr="000000"/>
                </a:solidFill>
              </a:rPr>
              <a:t> </a:t>
            </a:r>
            <a:r>
              <a:rPr lang="en-US" sz="1400" dirty="0" err="1">
                <a:solidFill>
                  <a:sysClr val="windowText" lastClr="000000"/>
                </a:solidFill>
              </a:rPr>
              <a:t>func</a:t>
            </a:r>
            <a:r>
              <a:rPr lang="en-US" sz="1400" dirty="0">
                <a:solidFill>
                  <a:sysClr val="windowText" lastClr="000000"/>
                </a:solidFill>
              </a:rPr>
              <a:t> (</a:t>
            </a:r>
            <a:r>
              <a:rPr lang="en-US" sz="1400" dirty="0" err="1">
                <a:solidFill>
                  <a:sysClr val="windowText" lastClr="000000"/>
                </a:solidFill>
              </a:rPr>
              <a:t>lmpfunc</a:t>
            </a:r>
            <a:r>
              <a:rPr lang="en-US" sz="1400" dirty="0">
                <a:solidFill>
                  <a:sysClr val="windowText" lastClr="000000"/>
                </a:solidFill>
              </a:rPr>
              <a:t>)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6748ECE-270E-7741-9D72-3BB8A63736B0}"/>
              </a:ext>
            </a:extLst>
          </p:cNvPr>
          <p:cNvSpPr txBox="1"/>
          <p:nvPr/>
        </p:nvSpPr>
        <p:spPr>
          <a:xfrm>
            <a:off x="153437" y="4467115"/>
            <a:ext cx="16284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 </a:t>
            </a:r>
            <a:r>
              <a:rPr lang="en-US" sz="1400" dirty="0">
                <a:solidFill>
                  <a:srgbClr val="7030A0"/>
                </a:solidFill>
              </a:rPr>
              <a:t>runner</a:t>
            </a:r>
            <a:r>
              <a:rPr lang="en-US" sz="1400" dirty="0"/>
              <a:t> (</a:t>
            </a:r>
            <a:r>
              <a:rPr lang="en-US" sz="1400" dirty="0" err="1"/>
              <a:t>jobcontrol</a:t>
            </a:r>
            <a:r>
              <a:rPr lang="en-US" sz="1400" dirty="0"/>
              <a:t>)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8AB71A3-57CF-1D45-9CCA-EFB994C70E67}"/>
              </a:ext>
            </a:extLst>
          </p:cNvPr>
          <p:cNvCxnSpPr/>
          <p:nvPr/>
        </p:nvCxnSpPr>
        <p:spPr>
          <a:xfrm>
            <a:off x="5841811" y="931593"/>
            <a:ext cx="0" cy="148640"/>
          </a:xfrm>
          <a:prstGeom prst="straightConnector1">
            <a:avLst/>
          </a:prstGeom>
          <a:ln>
            <a:solidFill>
              <a:schemeClr val="accent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01D9F721-0B72-3E46-8EED-118711A485B9}"/>
              </a:ext>
            </a:extLst>
          </p:cNvPr>
          <p:cNvCxnSpPr>
            <a:cxnSpLocks/>
          </p:cNvCxnSpPr>
          <p:nvPr/>
        </p:nvCxnSpPr>
        <p:spPr>
          <a:xfrm>
            <a:off x="9860044" y="1517904"/>
            <a:ext cx="182880" cy="0"/>
          </a:xfrm>
          <a:prstGeom prst="straightConnector1">
            <a:avLst/>
          </a:prstGeom>
          <a:ln>
            <a:solidFill>
              <a:schemeClr val="accent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1D36B4F0-0183-3B4D-B70D-73088FDE5A70}"/>
              </a:ext>
            </a:extLst>
          </p:cNvPr>
          <p:cNvCxnSpPr/>
          <p:nvPr/>
        </p:nvCxnSpPr>
        <p:spPr>
          <a:xfrm>
            <a:off x="1045805" y="1473657"/>
            <a:ext cx="0" cy="148640"/>
          </a:xfrm>
          <a:prstGeom prst="straightConnector1">
            <a:avLst/>
          </a:prstGeom>
          <a:ln>
            <a:solidFill>
              <a:schemeClr val="accent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DAB4137E-1DD7-EA4E-B7AD-02D006C316DF}"/>
              </a:ext>
            </a:extLst>
          </p:cNvPr>
          <p:cNvSpPr txBox="1"/>
          <p:nvPr/>
        </p:nvSpPr>
        <p:spPr>
          <a:xfrm>
            <a:off x="2527302" y="818091"/>
            <a:ext cx="21076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6"/>
                </a:solidFill>
              </a:rPr>
              <a:t>system, constant, wrapper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ED0CD23-4707-FA4E-995E-AF0991EFB85F}"/>
              </a:ext>
            </a:extLst>
          </p:cNvPr>
          <p:cNvSpPr txBox="1"/>
          <p:nvPr/>
        </p:nvSpPr>
        <p:spPr>
          <a:xfrm>
            <a:off x="10062762" y="816605"/>
            <a:ext cx="13731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6"/>
                </a:solidFill>
              </a:rPr>
              <a:t>constant on disk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5973F5C-FC1D-AB4B-A98C-044B6F93D8C5}"/>
              </a:ext>
            </a:extLst>
          </p:cNvPr>
          <p:cNvSpPr txBox="1"/>
          <p:nvPr/>
        </p:nvSpPr>
        <p:spPr>
          <a:xfrm>
            <a:off x="5127350" y="456242"/>
            <a:ext cx="8418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6"/>
                </a:solidFill>
              </a:rPr>
              <a:t>initiation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D833CBEE-E24F-F24B-9C4D-37CAD0D6CF9A}"/>
              </a:ext>
            </a:extLst>
          </p:cNvPr>
          <p:cNvCxnSpPr>
            <a:cxnSpLocks/>
          </p:cNvCxnSpPr>
          <p:nvPr/>
        </p:nvCxnSpPr>
        <p:spPr>
          <a:xfrm flipH="1">
            <a:off x="2306023" y="1517904"/>
            <a:ext cx="182880" cy="0"/>
          </a:xfrm>
          <a:prstGeom prst="straightConnector1">
            <a:avLst/>
          </a:prstGeom>
          <a:ln>
            <a:solidFill>
              <a:schemeClr val="accent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DD0C13F0-D3A4-CD47-A654-E0155133A905}"/>
              </a:ext>
            </a:extLst>
          </p:cNvPr>
          <p:cNvSpPr txBox="1"/>
          <p:nvPr/>
        </p:nvSpPr>
        <p:spPr>
          <a:xfrm>
            <a:off x="171251" y="818091"/>
            <a:ext cx="8402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6"/>
                </a:solidFill>
              </a:rPr>
              <a:t>job &amp; log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CCD60C5C-C24A-9844-9DC8-B5CFADFFE361}"/>
              </a:ext>
            </a:extLst>
          </p:cNvPr>
          <p:cNvCxnSpPr>
            <a:cxnSpLocks/>
          </p:cNvCxnSpPr>
          <p:nvPr/>
        </p:nvCxnSpPr>
        <p:spPr>
          <a:xfrm>
            <a:off x="3836432" y="3041232"/>
            <a:ext cx="0" cy="161927"/>
          </a:xfrm>
          <a:prstGeom prst="straightConnector1">
            <a:avLst/>
          </a:prstGeom>
          <a:ln>
            <a:solidFill>
              <a:schemeClr val="accent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8C851904-F9E6-2748-92C8-13BDDE8DB243}"/>
              </a:ext>
            </a:extLst>
          </p:cNvPr>
          <p:cNvSpPr/>
          <p:nvPr/>
        </p:nvSpPr>
        <p:spPr>
          <a:xfrm>
            <a:off x="8390972" y="3175905"/>
            <a:ext cx="215052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7030A0"/>
                </a:solidFill>
              </a:rPr>
              <a:t>lattice dynamics </a:t>
            </a:r>
            <a:r>
              <a:rPr lang="en-US" sz="1400" dirty="0"/>
              <a:t>(alamode)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671D8D36-EB67-8F42-AECC-6B662760226E}"/>
              </a:ext>
            </a:extLst>
          </p:cNvPr>
          <p:cNvSpPr/>
          <p:nvPr/>
        </p:nvSpPr>
        <p:spPr>
          <a:xfrm>
            <a:off x="10660262" y="4024033"/>
            <a:ext cx="137807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repeat unit (cru)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42645386-F15B-D048-9470-409A45A55201}"/>
              </a:ext>
            </a:extLst>
          </p:cNvPr>
          <p:cNvSpPr/>
          <p:nvPr/>
        </p:nvSpPr>
        <p:spPr>
          <a:xfrm>
            <a:off x="5122614" y="4023918"/>
            <a:ext cx="170591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7030A0"/>
                </a:solidFill>
              </a:rPr>
              <a:t>polymer</a:t>
            </a:r>
            <a:r>
              <a:rPr lang="en-US" sz="1400" dirty="0"/>
              <a:t> (</a:t>
            </a:r>
            <a:r>
              <a:rPr lang="en-US" sz="1400" dirty="0" err="1"/>
              <a:t>polymutils</a:t>
            </a:r>
            <a:r>
              <a:rPr lang="en-US" sz="1400" dirty="0"/>
              <a:t>)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0C5A555D-CC5E-A94E-8DED-F96EE7908FCC}"/>
              </a:ext>
            </a:extLst>
          </p:cNvPr>
          <p:cNvSpPr/>
          <p:nvPr/>
        </p:nvSpPr>
        <p:spPr>
          <a:xfrm>
            <a:off x="10631839" y="3175426"/>
            <a:ext cx="10949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crystal (</a:t>
            </a:r>
            <a:r>
              <a:rPr lang="en-US" sz="1400" dirty="0" err="1"/>
              <a:t>xtal</a:t>
            </a:r>
            <a:r>
              <a:rPr lang="en-US" sz="1400" dirty="0"/>
              <a:t>)</a:t>
            </a: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146CFAA4-0C05-6F4F-A216-DBF506C1174B}"/>
              </a:ext>
            </a:extLst>
          </p:cNvPr>
          <p:cNvCxnSpPr>
            <a:cxnSpLocks/>
          </p:cNvCxnSpPr>
          <p:nvPr/>
        </p:nvCxnSpPr>
        <p:spPr>
          <a:xfrm>
            <a:off x="11647167" y="2934908"/>
            <a:ext cx="0" cy="991954"/>
          </a:xfrm>
          <a:prstGeom prst="straightConnector1">
            <a:avLst/>
          </a:prstGeom>
          <a:ln>
            <a:solidFill>
              <a:schemeClr val="accent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6AA9D042-11A0-BF4D-955B-55123523712F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10961623" y="3020751"/>
            <a:ext cx="155044" cy="805"/>
          </a:xfrm>
          <a:prstGeom prst="straightConnector1">
            <a:avLst/>
          </a:prstGeom>
          <a:ln>
            <a:solidFill>
              <a:schemeClr val="accent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36E22CDD-7F14-F240-8AEC-5A0F6FCE377A}"/>
              </a:ext>
            </a:extLst>
          </p:cNvPr>
          <p:cNvCxnSpPr>
            <a:cxnSpLocks/>
          </p:cNvCxnSpPr>
          <p:nvPr/>
        </p:nvCxnSpPr>
        <p:spPr>
          <a:xfrm flipV="1">
            <a:off x="7022424" y="2943128"/>
            <a:ext cx="2779813" cy="1"/>
          </a:xfrm>
          <a:prstGeom prst="line">
            <a:avLst/>
          </a:prstGeom>
          <a:ln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A2AA3572-565C-6C40-9D3B-DE1C4177CA76}"/>
              </a:ext>
            </a:extLst>
          </p:cNvPr>
          <p:cNvCxnSpPr>
            <a:cxnSpLocks/>
          </p:cNvCxnSpPr>
          <p:nvPr/>
        </p:nvCxnSpPr>
        <p:spPr>
          <a:xfrm>
            <a:off x="5753518" y="3100691"/>
            <a:ext cx="32140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5A05D77E-A355-3146-98AA-EB39F973CF88}"/>
              </a:ext>
            </a:extLst>
          </p:cNvPr>
          <p:cNvCxnSpPr>
            <a:cxnSpLocks/>
          </p:cNvCxnSpPr>
          <p:nvPr/>
        </p:nvCxnSpPr>
        <p:spPr>
          <a:xfrm flipH="1">
            <a:off x="8969945" y="3102867"/>
            <a:ext cx="598" cy="109728"/>
          </a:xfrm>
          <a:prstGeom prst="straightConnector1">
            <a:avLst/>
          </a:prstGeom>
          <a:ln>
            <a:solidFill>
              <a:schemeClr val="accent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5D43FA48-BB25-224D-9B8D-633661FA25A1}"/>
              </a:ext>
            </a:extLst>
          </p:cNvPr>
          <p:cNvCxnSpPr>
            <a:cxnSpLocks/>
          </p:cNvCxnSpPr>
          <p:nvPr/>
        </p:nvCxnSpPr>
        <p:spPr>
          <a:xfrm flipH="1">
            <a:off x="5753519" y="3101445"/>
            <a:ext cx="598" cy="109728"/>
          </a:xfrm>
          <a:prstGeom prst="straightConnector1">
            <a:avLst/>
          </a:prstGeom>
          <a:ln>
            <a:solidFill>
              <a:schemeClr val="accent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C16593C9-BD3F-D54A-A77A-8F4F3F4611D1}"/>
              </a:ext>
            </a:extLst>
          </p:cNvPr>
          <p:cNvCxnSpPr>
            <a:cxnSpLocks/>
          </p:cNvCxnSpPr>
          <p:nvPr/>
        </p:nvCxnSpPr>
        <p:spPr>
          <a:xfrm>
            <a:off x="5753652" y="3037231"/>
            <a:ext cx="0" cy="64008"/>
          </a:xfrm>
          <a:prstGeom prst="straightConnector1">
            <a:avLst/>
          </a:prstGeom>
          <a:ln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2EC41504-5090-4C48-9AF4-B7B0D8593D95}"/>
              </a:ext>
            </a:extLst>
          </p:cNvPr>
          <p:cNvCxnSpPr>
            <a:cxnSpLocks/>
          </p:cNvCxnSpPr>
          <p:nvPr/>
        </p:nvCxnSpPr>
        <p:spPr>
          <a:xfrm>
            <a:off x="5755449" y="3475537"/>
            <a:ext cx="0" cy="161927"/>
          </a:xfrm>
          <a:prstGeom prst="straightConnector1">
            <a:avLst/>
          </a:prstGeom>
          <a:ln>
            <a:solidFill>
              <a:schemeClr val="accent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9352CAF5-651F-5048-87BA-5A5066600BC1}"/>
              </a:ext>
            </a:extLst>
          </p:cNvPr>
          <p:cNvCxnSpPr>
            <a:cxnSpLocks/>
          </p:cNvCxnSpPr>
          <p:nvPr/>
        </p:nvCxnSpPr>
        <p:spPr>
          <a:xfrm flipV="1">
            <a:off x="8970478" y="3474609"/>
            <a:ext cx="0" cy="132163"/>
          </a:xfrm>
          <a:prstGeom prst="straightConnector1">
            <a:avLst/>
          </a:prstGeom>
          <a:ln>
            <a:solidFill>
              <a:schemeClr val="accent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F2407830-64F4-3845-AD18-1B548529DFF6}"/>
              </a:ext>
            </a:extLst>
          </p:cNvPr>
          <p:cNvCxnSpPr>
            <a:cxnSpLocks/>
          </p:cNvCxnSpPr>
          <p:nvPr/>
        </p:nvCxnSpPr>
        <p:spPr>
          <a:xfrm>
            <a:off x="5755449" y="3883629"/>
            <a:ext cx="0" cy="161927"/>
          </a:xfrm>
          <a:prstGeom prst="straightConnector1">
            <a:avLst/>
          </a:prstGeom>
          <a:ln>
            <a:solidFill>
              <a:schemeClr val="accent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9787EF4C-32B1-B643-AE34-843F0F40DB1F}"/>
              </a:ext>
            </a:extLst>
          </p:cNvPr>
          <p:cNvCxnSpPr>
            <a:cxnSpLocks/>
          </p:cNvCxnSpPr>
          <p:nvPr/>
        </p:nvCxnSpPr>
        <p:spPr>
          <a:xfrm flipH="1">
            <a:off x="11036224" y="2939830"/>
            <a:ext cx="614724" cy="31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A99C8DB4-7E47-744F-8660-932C99156543}"/>
              </a:ext>
            </a:extLst>
          </p:cNvPr>
          <p:cNvCxnSpPr>
            <a:cxnSpLocks/>
          </p:cNvCxnSpPr>
          <p:nvPr/>
        </p:nvCxnSpPr>
        <p:spPr>
          <a:xfrm rot="10800000">
            <a:off x="11348792" y="2880521"/>
            <a:ext cx="0" cy="64008"/>
          </a:xfrm>
          <a:prstGeom prst="straightConnector1">
            <a:avLst/>
          </a:prstGeom>
          <a:ln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4D483C18-1F8F-9244-9BBB-2BBCC614B764}"/>
              </a:ext>
            </a:extLst>
          </p:cNvPr>
          <p:cNvCxnSpPr>
            <a:cxnSpLocks/>
          </p:cNvCxnSpPr>
          <p:nvPr/>
        </p:nvCxnSpPr>
        <p:spPr>
          <a:xfrm flipH="1">
            <a:off x="4818056" y="2943926"/>
            <a:ext cx="182880" cy="0"/>
          </a:xfrm>
          <a:prstGeom prst="line">
            <a:avLst/>
          </a:prstGeom>
          <a:ln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Rectangle 131">
            <a:extLst>
              <a:ext uri="{FF2B5EF4-FFF2-40B4-BE49-F238E27FC236}">
                <a16:creationId xmlns:a16="http://schemas.microsoft.com/office/drawing/2014/main" id="{487BFE3C-9842-D04B-ACB0-1F25B1741F54}"/>
              </a:ext>
            </a:extLst>
          </p:cNvPr>
          <p:cNvSpPr/>
          <p:nvPr/>
        </p:nvSpPr>
        <p:spPr>
          <a:xfrm>
            <a:off x="2927284" y="2792914"/>
            <a:ext cx="19376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00B0F0"/>
                </a:solidFill>
              </a:rPr>
              <a:t>periodic boundary </a:t>
            </a:r>
            <a:r>
              <a:rPr lang="en-US" sz="1400" dirty="0"/>
              <a:t>(</a:t>
            </a:r>
            <a:r>
              <a:rPr lang="en-US" sz="1400" dirty="0" err="1"/>
              <a:t>pbc</a:t>
            </a:r>
            <a:r>
              <a:rPr lang="en-US" sz="1400" dirty="0"/>
              <a:t>)</a:t>
            </a:r>
          </a:p>
        </p:txBody>
      </p: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316E2E05-1723-254B-A5C5-0A1EFB1AFB8E}"/>
              </a:ext>
            </a:extLst>
          </p:cNvPr>
          <p:cNvCxnSpPr>
            <a:cxnSpLocks/>
          </p:cNvCxnSpPr>
          <p:nvPr/>
        </p:nvCxnSpPr>
        <p:spPr>
          <a:xfrm flipH="1" flipV="1">
            <a:off x="4823805" y="3134868"/>
            <a:ext cx="227042" cy="441816"/>
          </a:xfrm>
          <a:prstGeom prst="line">
            <a:avLst/>
          </a:prstGeom>
          <a:ln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E4465616-3C0B-F84F-BD06-6726580183A5}"/>
              </a:ext>
            </a:extLst>
          </p:cNvPr>
          <p:cNvCxnSpPr>
            <a:cxnSpLocks/>
          </p:cNvCxnSpPr>
          <p:nvPr/>
        </p:nvCxnSpPr>
        <p:spPr>
          <a:xfrm>
            <a:off x="4847287" y="3734027"/>
            <a:ext cx="182880" cy="0"/>
          </a:xfrm>
          <a:prstGeom prst="straightConnector1">
            <a:avLst/>
          </a:prstGeom>
          <a:ln>
            <a:solidFill>
              <a:schemeClr val="accent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CD8B204B-0E5C-1345-AA7F-09FA32E45388}"/>
              </a:ext>
            </a:extLst>
          </p:cNvPr>
          <p:cNvCxnSpPr>
            <a:cxnSpLocks/>
          </p:cNvCxnSpPr>
          <p:nvPr/>
        </p:nvCxnSpPr>
        <p:spPr>
          <a:xfrm rot="5400000" flipH="1">
            <a:off x="2801503" y="3265697"/>
            <a:ext cx="598" cy="109728"/>
          </a:xfrm>
          <a:prstGeom prst="straightConnector1">
            <a:avLst/>
          </a:prstGeom>
          <a:ln>
            <a:solidFill>
              <a:schemeClr val="accent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Arrow Connector 168">
            <a:extLst>
              <a:ext uri="{FF2B5EF4-FFF2-40B4-BE49-F238E27FC236}">
                <a16:creationId xmlns:a16="http://schemas.microsoft.com/office/drawing/2014/main" id="{BF5B6C6B-77BF-2D46-AF11-DD5A98A1BEE8}"/>
              </a:ext>
            </a:extLst>
          </p:cNvPr>
          <p:cNvCxnSpPr>
            <a:cxnSpLocks/>
          </p:cNvCxnSpPr>
          <p:nvPr/>
        </p:nvCxnSpPr>
        <p:spPr>
          <a:xfrm>
            <a:off x="3834352" y="3442802"/>
            <a:ext cx="0" cy="161927"/>
          </a:xfrm>
          <a:prstGeom prst="straightConnector1">
            <a:avLst/>
          </a:prstGeom>
          <a:ln>
            <a:solidFill>
              <a:schemeClr val="accent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863D30EC-75AE-DB48-A789-645529041543}"/>
              </a:ext>
            </a:extLst>
          </p:cNvPr>
          <p:cNvCxnSpPr>
            <a:cxnSpLocks/>
          </p:cNvCxnSpPr>
          <p:nvPr/>
        </p:nvCxnSpPr>
        <p:spPr>
          <a:xfrm flipV="1">
            <a:off x="2300222" y="3911323"/>
            <a:ext cx="1534130" cy="7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26D2F8B0-4622-0A4F-9A4B-F4E10C812CBE}"/>
              </a:ext>
            </a:extLst>
          </p:cNvPr>
          <p:cNvCxnSpPr>
            <a:cxnSpLocks/>
          </p:cNvCxnSpPr>
          <p:nvPr/>
        </p:nvCxnSpPr>
        <p:spPr>
          <a:xfrm>
            <a:off x="2297963" y="3847315"/>
            <a:ext cx="0" cy="64008"/>
          </a:xfrm>
          <a:prstGeom prst="straightConnector1">
            <a:avLst/>
          </a:prstGeom>
          <a:ln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192103E0-538F-8740-ACCE-50AE8E86A307}"/>
              </a:ext>
            </a:extLst>
          </p:cNvPr>
          <p:cNvCxnSpPr>
            <a:cxnSpLocks/>
          </p:cNvCxnSpPr>
          <p:nvPr/>
        </p:nvCxnSpPr>
        <p:spPr>
          <a:xfrm>
            <a:off x="3835394" y="3848912"/>
            <a:ext cx="0" cy="64008"/>
          </a:xfrm>
          <a:prstGeom prst="straightConnector1">
            <a:avLst/>
          </a:prstGeom>
          <a:ln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2389CDCD-2A0F-7446-A057-6D7CD85E96D3}"/>
              </a:ext>
            </a:extLst>
          </p:cNvPr>
          <p:cNvCxnSpPr>
            <a:cxnSpLocks/>
          </p:cNvCxnSpPr>
          <p:nvPr/>
        </p:nvCxnSpPr>
        <p:spPr>
          <a:xfrm flipH="1">
            <a:off x="3033988" y="3919548"/>
            <a:ext cx="598" cy="109728"/>
          </a:xfrm>
          <a:prstGeom prst="straightConnector1">
            <a:avLst/>
          </a:prstGeom>
          <a:ln>
            <a:solidFill>
              <a:schemeClr val="accent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>
            <a:extLst>
              <a:ext uri="{FF2B5EF4-FFF2-40B4-BE49-F238E27FC236}">
                <a16:creationId xmlns:a16="http://schemas.microsoft.com/office/drawing/2014/main" id="{BBC04413-B122-424A-98CB-2738BDCD98A5}"/>
              </a:ext>
            </a:extLst>
          </p:cNvPr>
          <p:cNvCxnSpPr>
            <a:cxnSpLocks/>
          </p:cNvCxnSpPr>
          <p:nvPr/>
        </p:nvCxnSpPr>
        <p:spPr>
          <a:xfrm flipV="1">
            <a:off x="5733211" y="4429222"/>
            <a:ext cx="5911221" cy="52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>
            <a:extLst>
              <a:ext uri="{FF2B5EF4-FFF2-40B4-BE49-F238E27FC236}">
                <a16:creationId xmlns:a16="http://schemas.microsoft.com/office/drawing/2014/main" id="{8CEC2352-7ADD-084E-9201-68F2683BF456}"/>
              </a:ext>
            </a:extLst>
          </p:cNvPr>
          <p:cNvCxnSpPr>
            <a:cxnSpLocks/>
          </p:cNvCxnSpPr>
          <p:nvPr/>
        </p:nvCxnSpPr>
        <p:spPr>
          <a:xfrm rot="10800000" flipH="1">
            <a:off x="5738999" y="4324790"/>
            <a:ext cx="598" cy="109728"/>
          </a:xfrm>
          <a:prstGeom prst="straightConnector1">
            <a:avLst/>
          </a:prstGeom>
          <a:ln>
            <a:solidFill>
              <a:schemeClr val="accent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Arrow Connector 176">
            <a:extLst>
              <a:ext uri="{FF2B5EF4-FFF2-40B4-BE49-F238E27FC236}">
                <a16:creationId xmlns:a16="http://schemas.microsoft.com/office/drawing/2014/main" id="{804B306D-3C6C-E14D-ADC9-87222D1FE697}"/>
              </a:ext>
            </a:extLst>
          </p:cNvPr>
          <p:cNvCxnSpPr>
            <a:cxnSpLocks/>
          </p:cNvCxnSpPr>
          <p:nvPr/>
        </p:nvCxnSpPr>
        <p:spPr>
          <a:xfrm>
            <a:off x="11643384" y="4364964"/>
            <a:ext cx="0" cy="64008"/>
          </a:xfrm>
          <a:prstGeom prst="straightConnector1">
            <a:avLst/>
          </a:prstGeom>
          <a:ln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Arrow Connector 179">
            <a:extLst>
              <a:ext uri="{FF2B5EF4-FFF2-40B4-BE49-F238E27FC236}">
                <a16:creationId xmlns:a16="http://schemas.microsoft.com/office/drawing/2014/main" id="{76EDBEAF-BFA8-5E4F-ADCF-30ABEFD041B1}"/>
              </a:ext>
            </a:extLst>
          </p:cNvPr>
          <p:cNvCxnSpPr>
            <a:cxnSpLocks/>
          </p:cNvCxnSpPr>
          <p:nvPr/>
        </p:nvCxnSpPr>
        <p:spPr>
          <a:xfrm>
            <a:off x="5761335" y="2680813"/>
            <a:ext cx="0" cy="109987"/>
          </a:xfrm>
          <a:prstGeom prst="straightConnector1">
            <a:avLst/>
          </a:prstGeom>
          <a:ln>
            <a:solidFill>
              <a:schemeClr val="accent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Arrow Connector 180">
            <a:extLst>
              <a:ext uri="{FF2B5EF4-FFF2-40B4-BE49-F238E27FC236}">
                <a16:creationId xmlns:a16="http://schemas.microsoft.com/office/drawing/2014/main" id="{FAF853E5-5DFC-924C-8AB5-A14F1AA0285D}"/>
              </a:ext>
            </a:extLst>
          </p:cNvPr>
          <p:cNvCxnSpPr>
            <a:cxnSpLocks/>
          </p:cNvCxnSpPr>
          <p:nvPr/>
        </p:nvCxnSpPr>
        <p:spPr>
          <a:xfrm>
            <a:off x="517759" y="3883629"/>
            <a:ext cx="0" cy="161927"/>
          </a:xfrm>
          <a:prstGeom prst="straightConnector1">
            <a:avLst/>
          </a:prstGeom>
          <a:ln>
            <a:solidFill>
              <a:schemeClr val="accent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Connector 181">
            <a:extLst>
              <a:ext uri="{FF2B5EF4-FFF2-40B4-BE49-F238E27FC236}">
                <a16:creationId xmlns:a16="http://schemas.microsoft.com/office/drawing/2014/main" id="{DCFFB3B7-1DB0-A747-A172-6D7B9432BDEB}"/>
              </a:ext>
            </a:extLst>
          </p:cNvPr>
          <p:cNvCxnSpPr>
            <a:cxnSpLocks/>
          </p:cNvCxnSpPr>
          <p:nvPr/>
        </p:nvCxnSpPr>
        <p:spPr>
          <a:xfrm flipV="1">
            <a:off x="844068" y="4389097"/>
            <a:ext cx="21899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Arrow Connector 182">
            <a:extLst>
              <a:ext uri="{FF2B5EF4-FFF2-40B4-BE49-F238E27FC236}">
                <a16:creationId xmlns:a16="http://schemas.microsoft.com/office/drawing/2014/main" id="{A6B2D0D5-9DBB-B44B-8060-FE0E318C9654}"/>
              </a:ext>
            </a:extLst>
          </p:cNvPr>
          <p:cNvCxnSpPr>
            <a:cxnSpLocks/>
          </p:cNvCxnSpPr>
          <p:nvPr/>
        </p:nvCxnSpPr>
        <p:spPr>
          <a:xfrm>
            <a:off x="846160" y="4325203"/>
            <a:ext cx="0" cy="64008"/>
          </a:xfrm>
          <a:prstGeom prst="straightConnector1">
            <a:avLst/>
          </a:prstGeom>
          <a:ln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Arrow Connector 183">
            <a:extLst>
              <a:ext uri="{FF2B5EF4-FFF2-40B4-BE49-F238E27FC236}">
                <a16:creationId xmlns:a16="http://schemas.microsoft.com/office/drawing/2014/main" id="{821CFDB8-D8BC-2746-97BD-5F5182703EA9}"/>
              </a:ext>
            </a:extLst>
          </p:cNvPr>
          <p:cNvCxnSpPr>
            <a:cxnSpLocks/>
          </p:cNvCxnSpPr>
          <p:nvPr/>
        </p:nvCxnSpPr>
        <p:spPr>
          <a:xfrm>
            <a:off x="3027461" y="4326800"/>
            <a:ext cx="0" cy="64008"/>
          </a:xfrm>
          <a:prstGeom prst="straightConnector1">
            <a:avLst/>
          </a:prstGeom>
          <a:ln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Arrow Connector 184">
            <a:extLst>
              <a:ext uri="{FF2B5EF4-FFF2-40B4-BE49-F238E27FC236}">
                <a16:creationId xmlns:a16="http://schemas.microsoft.com/office/drawing/2014/main" id="{FBC568E4-D3FE-944D-AADA-3D6387EE32E1}"/>
              </a:ext>
            </a:extLst>
          </p:cNvPr>
          <p:cNvCxnSpPr>
            <a:cxnSpLocks/>
          </p:cNvCxnSpPr>
          <p:nvPr/>
        </p:nvCxnSpPr>
        <p:spPr>
          <a:xfrm flipH="1">
            <a:off x="2366732" y="4397436"/>
            <a:ext cx="598" cy="109728"/>
          </a:xfrm>
          <a:prstGeom prst="straightConnector1">
            <a:avLst/>
          </a:prstGeom>
          <a:ln>
            <a:solidFill>
              <a:schemeClr val="accent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39776715-11C0-E04B-AE15-C76F468277A0}"/>
              </a:ext>
            </a:extLst>
          </p:cNvPr>
          <p:cNvCxnSpPr>
            <a:cxnSpLocks/>
          </p:cNvCxnSpPr>
          <p:nvPr/>
        </p:nvCxnSpPr>
        <p:spPr>
          <a:xfrm>
            <a:off x="517759" y="4327311"/>
            <a:ext cx="0" cy="161927"/>
          </a:xfrm>
          <a:prstGeom prst="straightConnector1">
            <a:avLst/>
          </a:prstGeom>
          <a:ln>
            <a:solidFill>
              <a:schemeClr val="accent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Right Brace 187">
            <a:extLst>
              <a:ext uri="{FF2B5EF4-FFF2-40B4-BE49-F238E27FC236}">
                <a16:creationId xmlns:a16="http://schemas.microsoft.com/office/drawing/2014/main" id="{2AD21062-89EE-8445-9785-95F254917562}"/>
              </a:ext>
            </a:extLst>
          </p:cNvPr>
          <p:cNvSpPr/>
          <p:nvPr/>
        </p:nvSpPr>
        <p:spPr>
          <a:xfrm rot="5400000">
            <a:off x="462597" y="3375271"/>
            <a:ext cx="109728" cy="384048"/>
          </a:xfrm>
          <a:prstGeom prst="rightBrac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0" name="Straight Arrow Connector 189">
            <a:extLst>
              <a:ext uri="{FF2B5EF4-FFF2-40B4-BE49-F238E27FC236}">
                <a16:creationId xmlns:a16="http://schemas.microsoft.com/office/drawing/2014/main" id="{94BA0BCE-13B0-3B49-9236-2762330307DA}"/>
              </a:ext>
            </a:extLst>
          </p:cNvPr>
          <p:cNvCxnSpPr>
            <a:cxnSpLocks/>
          </p:cNvCxnSpPr>
          <p:nvPr/>
        </p:nvCxnSpPr>
        <p:spPr>
          <a:xfrm rot="5400000" flipH="1">
            <a:off x="3787525" y="4584146"/>
            <a:ext cx="598" cy="109728"/>
          </a:xfrm>
          <a:prstGeom prst="straightConnector1">
            <a:avLst/>
          </a:prstGeom>
          <a:ln>
            <a:solidFill>
              <a:schemeClr val="accent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7" name="Rounded Rectangle 196">
            <a:extLst>
              <a:ext uri="{FF2B5EF4-FFF2-40B4-BE49-F238E27FC236}">
                <a16:creationId xmlns:a16="http://schemas.microsoft.com/office/drawing/2014/main" id="{01377981-1A99-AE48-A8D5-36EBF9D0EF53}"/>
              </a:ext>
            </a:extLst>
          </p:cNvPr>
          <p:cNvSpPr/>
          <p:nvPr/>
        </p:nvSpPr>
        <p:spPr>
          <a:xfrm>
            <a:off x="174533" y="1094839"/>
            <a:ext cx="2121299" cy="811220"/>
          </a:xfrm>
          <a:prstGeom prst="roundRect">
            <a:avLst>
              <a:gd name="adj" fmla="val 21036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job registration (</a:t>
            </a:r>
            <a:r>
              <a:rPr lang="en-US" sz="1400" dirty="0" err="1">
                <a:solidFill>
                  <a:schemeClr val="tx1"/>
                </a:solidFill>
              </a:rPr>
              <a:t>jobutils</a:t>
            </a:r>
            <a:r>
              <a:rPr lang="en-US" sz="1400" dirty="0">
                <a:solidFill>
                  <a:schemeClr val="tx1"/>
                </a:solidFill>
              </a:rPr>
              <a:t>)</a:t>
            </a:r>
          </a:p>
          <a:p>
            <a:pPr algn="ctr"/>
            <a:endParaRPr lang="en-US" sz="1400" dirty="0">
              <a:solidFill>
                <a:schemeClr val="tx1"/>
              </a:solidFill>
            </a:endParaRP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file logger  (</a:t>
            </a:r>
            <a:r>
              <a:rPr lang="en-US" sz="1400" dirty="0" err="1">
                <a:solidFill>
                  <a:schemeClr val="tx1"/>
                </a:solidFill>
              </a:rPr>
              <a:t>logutils</a:t>
            </a:r>
            <a:r>
              <a:rPr lang="en-US" sz="14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201" name="Rounded Rectangle 200">
            <a:extLst>
              <a:ext uri="{FF2B5EF4-FFF2-40B4-BE49-F238E27FC236}">
                <a16:creationId xmlns:a16="http://schemas.microsoft.com/office/drawing/2014/main" id="{2E175DBF-3269-A648-A105-27E7E818773B}"/>
              </a:ext>
            </a:extLst>
          </p:cNvPr>
          <p:cNvSpPr/>
          <p:nvPr/>
        </p:nvSpPr>
        <p:spPr>
          <a:xfrm>
            <a:off x="168928" y="5052820"/>
            <a:ext cx="11860396" cy="544456"/>
          </a:xfrm>
          <a:prstGeom prst="roundRect">
            <a:avLst>
              <a:gd name="adj" fmla="val 36169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2" name="Rounded Rectangle 201">
            <a:extLst>
              <a:ext uri="{FF2B5EF4-FFF2-40B4-BE49-F238E27FC236}">
                <a16:creationId xmlns:a16="http://schemas.microsoft.com/office/drawing/2014/main" id="{2CE968C9-6FC5-1E4B-9762-7625B1E7D3F7}"/>
              </a:ext>
            </a:extLst>
          </p:cNvPr>
          <p:cNvSpPr/>
          <p:nvPr/>
        </p:nvSpPr>
        <p:spPr>
          <a:xfrm>
            <a:off x="168928" y="5812557"/>
            <a:ext cx="11860396" cy="521208"/>
          </a:xfrm>
          <a:prstGeom prst="roundRect">
            <a:avLst>
              <a:gd name="adj" fmla="val 37616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/>
                </a:solidFill>
              </a:rPr>
              <a:t>  amorphous builder</a:t>
            </a:r>
            <a:r>
              <a:rPr lang="en-US" sz="1400" dirty="0">
                <a:solidFill>
                  <a:srgbClr val="C00000"/>
                </a:solidFill>
              </a:rPr>
              <a:t> </a:t>
            </a:r>
            <a:r>
              <a:rPr lang="en-US" sz="1400" dirty="0">
                <a:solidFill>
                  <a:srgbClr val="C00000"/>
                </a:solidFill>
                <a:sym typeface="Wingdings" pitchFamily="2" charset="2"/>
              </a:rPr>
              <a:t></a:t>
            </a:r>
            <a:r>
              <a:rPr lang="en-US" sz="1400" dirty="0">
                <a:solidFill>
                  <a:srgbClr val="C00000"/>
                </a:solidFill>
              </a:rPr>
              <a:t> </a:t>
            </a:r>
            <a:r>
              <a:rPr lang="en-US" sz="1400" dirty="0">
                <a:solidFill>
                  <a:schemeClr val="tx1"/>
                </a:solidFill>
              </a:rPr>
              <a:t>molecular dynamics</a:t>
            </a:r>
            <a:r>
              <a:rPr lang="en-US" sz="1400" dirty="0">
                <a:solidFill>
                  <a:srgbClr val="C00000"/>
                </a:solidFill>
              </a:rPr>
              <a:t> </a:t>
            </a:r>
            <a:r>
              <a:rPr lang="en-US" sz="1400" dirty="0">
                <a:solidFill>
                  <a:srgbClr val="C00000"/>
                </a:solidFill>
                <a:sym typeface="Wingdings" pitchFamily="2" charset="2"/>
              </a:rPr>
              <a:t></a:t>
            </a:r>
            <a:r>
              <a:rPr lang="en-US" sz="1400" dirty="0">
                <a:solidFill>
                  <a:srgbClr val="C00000"/>
                </a:solidFill>
              </a:rPr>
              <a:t> </a:t>
            </a:r>
            <a:r>
              <a:rPr lang="en-US" sz="1400" dirty="0">
                <a:solidFill>
                  <a:schemeClr val="tx1"/>
                </a:solidFill>
              </a:rPr>
              <a:t>trajectory analysis (</a:t>
            </a:r>
            <a:r>
              <a:rPr lang="en-US" sz="1400" dirty="0" err="1">
                <a:solidFill>
                  <a:schemeClr val="tx1"/>
                </a:solidFill>
              </a:rPr>
              <a:t>ab_lmp_traj</a:t>
            </a:r>
            <a:r>
              <a:rPr lang="en-US" sz="1400" dirty="0">
                <a:solidFill>
                  <a:schemeClr val="tx1"/>
                </a:solidFill>
              </a:rPr>
              <a:t>)      crystal builder </a:t>
            </a:r>
            <a:r>
              <a:rPr lang="en-US" sz="1400" dirty="0">
                <a:solidFill>
                  <a:srgbClr val="C00000"/>
                </a:solidFill>
                <a:sym typeface="Wingdings" pitchFamily="2" charset="2"/>
              </a:rPr>
              <a:t> </a:t>
            </a:r>
            <a:r>
              <a:rPr lang="en-US" sz="1400" dirty="0">
                <a:solidFill>
                  <a:schemeClr val="tx1"/>
                </a:solidFill>
              </a:rPr>
              <a:t>molecular dynamics </a:t>
            </a:r>
            <a:r>
              <a:rPr lang="en-US" sz="1400" dirty="0">
                <a:solidFill>
                  <a:srgbClr val="C00000"/>
                </a:solidFill>
                <a:sym typeface="Wingdings" pitchFamily="2" charset="2"/>
              </a:rPr>
              <a:t> </a:t>
            </a:r>
            <a:r>
              <a:rPr lang="en-US" sz="1400" dirty="0">
                <a:solidFill>
                  <a:schemeClr val="tx1"/>
                </a:solidFill>
              </a:rPr>
              <a:t>log analysis (</a:t>
            </a:r>
            <a:r>
              <a:rPr lang="en-US" sz="1400" dirty="0" err="1">
                <a:solidFill>
                  <a:schemeClr val="tx1"/>
                </a:solidFill>
              </a:rPr>
              <a:t>cb_lmp_log</a:t>
            </a:r>
            <a:r>
              <a:rPr lang="en-US" sz="1400" dirty="0">
                <a:solidFill>
                  <a:schemeClr val="tx1"/>
                </a:solidFill>
              </a:rPr>
              <a:t>)</a:t>
            </a:r>
          </a:p>
          <a:p>
            <a:r>
              <a:rPr lang="en-US" sz="1400" dirty="0">
                <a:solidFill>
                  <a:schemeClr val="tx1"/>
                </a:solidFill>
              </a:rPr>
              <a:t>    molecule builder   </a:t>
            </a:r>
            <a:r>
              <a:rPr lang="en-US" sz="1400" dirty="0">
                <a:solidFill>
                  <a:srgbClr val="C00000"/>
                </a:solidFill>
                <a:sym typeface="Wingdings" pitchFamily="2" charset="2"/>
              </a:rPr>
              <a:t></a:t>
            </a:r>
            <a:r>
              <a:rPr lang="en-US" sz="14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1400" dirty="0">
                <a:solidFill>
                  <a:schemeClr val="tx1"/>
                </a:solidFill>
              </a:rPr>
              <a:t>molecular dynamics</a:t>
            </a:r>
            <a:r>
              <a:rPr lang="en-US" sz="1400" dirty="0">
                <a:solidFill>
                  <a:srgbClr val="C00000"/>
                </a:solidFill>
              </a:rPr>
              <a:t> </a:t>
            </a:r>
            <a:r>
              <a:rPr lang="en-US" sz="1400" dirty="0">
                <a:solidFill>
                  <a:srgbClr val="C00000"/>
                </a:solidFill>
                <a:sym typeface="Wingdings" pitchFamily="2" charset="2"/>
              </a:rPr>
              <a:t></a:t>
            </a:r>
            <a:r>
              <a:rPr lang="en-US" sz="1400" dirty="0">
                <a:solidFill>
                  <a:srgbClr val="C00000"/>
                </a:solidFill>
              </a:rPr>
              <a:t> </a:t>
            </a:r>
            <a:r>
              <a:rPr lang="en-US" sz="1400" dirty="0">
                <a:solidFill>
                  <a:schemeClr val="tx1"/>
                </a:solidFill>
              </a:rPr>
              <a:t>log analysis (</a:t>
            </a:r>
            <a:r>
              <a:rPr lang="en-US" sz="1400" dirty="0" err="1">
                <a:solidFill>
                  <a:schemeClr val="tx1"/>
                </a:solidFill>
              </a:rPr>
              <a:t>mb_lmp_log</a:t>
            </a:r>
            <a:r>
              <a:rPr lang="en-US" sz="1400" dirty="0">
                <a:solidFill>
                  <a:schemeClr val="tx1"/>
                </a:solidFill>
              </a:rPr>
              <a:t>)                  run command </a:t>
            </a:r>
            <a:r>
              <a:rPr lang="en-US" sz="1400" dirty="0">
                <a:solidFill>
                  <a:srgbClr val="C00000"/>
                </a:solidFill>
                <a:sym typeface="Wingdings" pitchFamily="2" charset="2"/>
              </a:rPr>
              <a:t>      </a:t>
            </a:r>
            <a:r>
              <a:rPr lang="en-US" sz="1400" dirty="0">
                <a:solidFill>
                  <a:schemeClr val="tx1"/>
                </a:solidFill>
                <a:sym typeface="Wingdings" pitchFamily="2" charset="2"/>
              </a:rPr>
              <a:t>check results         </a:t>
            </a:r>
            <a:r>
              <a:rPr lang="en-US" sz="1400" dirty="0">
                <a:solidFill>
                  <a:srgbClr val="C00000"/>
                </a:solidFill>
                <a:sym typeface="Wingdings" pitchFamily="2" charset="2"/>
              </a:rPr>
              <a:t> </a:t>
            </a:r>
            <a:r>
              <a:rPr lang="en-US" sz="1400" dirty="0">
                <a:solidFill>
                  <a:schemeClr val="tx1"/>
                </a:solidFill>
                <a:sym typeface="Wingdings" pitchFamily="2" charset="2"/>
              </a:rPr>
              <a:t>update tags (</a:t>
            </a:r>
            <a:r>
              <a:rPr lang="en-US" sz="1400" dirty="0">
                <a:solidFill>
                  <a:schemeClr val="tx1"/>
                </a:solidFill>
              </a:rPr>
              <a:t>test)</a:t>
            </a: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509083AD-01D3-6C4F-BB35-B0596080E109}"/>
              </a:ext>
            </a:extLst>
          </p:cNvPr>
          <p:cNvSpPr txBox="1"/>
          <p:nvPr/>
        </p:nvSpPr>
        <p:spPr>
          <a:xfrm>
            <a:off x="167366" y="2023348"/>
            <a:ext cx="22728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6"/>
                </a:solidFill>
              </a:rPr>
              <a:t>application focused modules</a:t>
            </a:r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9454E4D4-B96B-EC4C-866B-39A872CA4C49}"/>
              </a:ext>
            </a:extLst>
          </p:cNvPr>
          <p:cNvSpPr txBox="1"/>
          <p:nvPr/>
        </p:nvSpPr>
        <p:spPr>
          <a:xfrm>
            <a:off x="177582" y="5062172"/>
            <a:ext cx="118441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C000"/>
                </a:solidFill>
              </a:rPr>
              <a:t>    Builder          </a:t>
            </a:r>
            <a:r>
              <a:rPr lang="en-US" sz="1400" dirty="0"/>
              <a:t>:</a:t>
            </a:r>
            <a:r>
              <a:rPr lang="en-US" sz="1400" dirty="0">
                <a:solidFill>
                  <a:srgbClr val="FFC000"/>
                </a:solidFill>
              </a:rPr>
              <a:t>  </a:t>
            </a:r>
            <a:r>
              <a:rPr lang="en-US" sz="1400" dirty="0"/>
              <a:t>molecule (</a:t>
            </a:r>
            <a:r>
              <a:rPr lang="en-US" sz="1400" dirty="0" err="1"/>
              <a:t>mol_bldr</a:t>
            </a:r>
            <a:r>
              <a:rPr lang="en-US" sz="1400" dirty="0"/>
              <a:t>), amorphous (</a:t>
            </a:r>
            <a:r>
              <a:rPr lang="en-US" sz="1400" dirty="0" err="1"/>
              <a:t>amorp_bldr</a:t>
            </a:r>
            <a:r>
              <a:rPr lang="en-US" sz="1400" dirty="0"/>
              <a:t>), crystal (</a:t>
            </a:r>
            <a:r>
              <a:rPr lang="en-US" sz="1400" dirty="0" err="1"/>
              <a:t>xtal_bldr</a:t>
            </a:r>
            <a:r>
              <a:rPr lang="en-US" sz="1400" dirty="0"/>
              <a:t>)                    </a:t>
            </a:r>
            <a:r>
              <a:rPr lang="en-US" sz="1400" dirty="0">
                <a:solidFill>
                  <a:srgbClr val="FFC000"/>
                </a:solidFill>
              </a:rPr>
              <a:t>Molecular Dynamics</a:t>
            </a:r>
            <a:r>
              <a:rPr lang="en-US" sz="1400" dirty="0"/>
              <a:t>: LAMMPS runner (</a:t>
            </a:r>
            <a:r>
              <a:rPr lang="en-US" sz="1400" dirty="0" err="1"/>
              <a:t>lammps</a:t>
            </a:r>
            <a:r>
              <a:rPr lang="en-US" sz="1400" dirty="0"/>
              <a:t>) </a:t>
            </a:r>
          </a:p>
          <a:p>
            <a:r>
              <a:rPr lang="en-US" sz="1400" dirty="0">
                <a:solidFill>
                  <a:srgbClr val="FFC000"/>
                </a:solidFill>
              </a:rPr>
              <a:t>    Solid Physics</a:t>
            </a:r>
            <a:r>
              <a:rPr lang="en-US" sz="1400" dirty="0"/>
              <a:t>:  reciprocal space (</a:t>
            </a:r>
            <a:r>
              <a:rPr lang="en-US" sz="1400" dirty="0" err="1"/>
              <a:t>recip_sp</a:t>
            </a:r>
            <a:r>
              <a:rPr lang="en-US" sz="1400" dirty="0"/>
              <a:t>), phonon dispersion (dispersion)                                </a:t>
            </a:r>
            <a:r>
              <a:rPr lang="en-US" sz="1400" dirty="0">
                <a:solidFill>
                  <a:srgbClr val="FFC000"/>
                </a:solidFill>
              </a:rPr>
              <a:t>MD Post Analysis      </a:t>
            </a:r>
            <a:r>
              <a:rPr lang="en-US" sz="1400" dirty="0"/>
              <a:t>: log (</a:t>
            </a:r>
            <a:r>
              <a:rPr lang="en-US" sz="1400" dirty="0" err="1"/>
              <a:t>lmp_log</a:t>
            </a:r>
            <a:r>
              <a:rPr lang="en-US" sz="1400" dirty="0"/>
              <a:t>), trajectory (</a:t>
            </a:r>
            <a:r>
              <a:rPr lang="en-US" sz="1400" dirty="0" err="1"/>
              <a:t>lmp_traj</a:t>
            </a:r>
            <a:r>
              <a:rPr lang="en-US" sz="1400" dirty="0"/>
              <a:t>) </a:t>
            </a:r>
          </a:p>
        </p:txBody>
      </p:sp>
      <p:cxnSp>
        <p:nvCxnSpPr>
          <p:cNvPr id="214" name="Straight Connector 213">
            <a:extLst>
              <a:ext uri="{FF2B5EF4-FFF2-40B4-BE49-F238E27FC236}">
                <a16:creationId xmlns:a16="http://schemas.microsoft.com/office/drawing/2014/main" id="{188493AA-597F-2245-87B7-66A8DF2F8141}"/>
              </a:ext>
            </a:extLst>
          </p:cNvPr>
          <p:cNvCxnSpPr>
            <a:cxnSpLocks/>
          </p:cNvCxnSpPr>
          <p:nvPr/>
        </p:nvCxnSpPr>
        <p:spPr>
          <a:xfrm flipH="1">
            <a:off x="359579" y="2656799"/>
            <a:ext cx="320270" cy="0"/>
          </a:xfrm>
          <a:prstGeom prst="line">
            <a:avLst/>
          </a:prstGeom>
          <a:ln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1" name="Rounded Rectangle 220">
            <a:extLst>
              <a:ext uri="{FF2B5EF4-FFF2-40B4-BE49-F238E27FC236}">
                <a16:creationId xmlns:a16="http://schemas.microsoft.com/office/drawing/2014/main" id="{AC065B8D-6EE4-7242-B8A1-7CF52619B1D4}"/>
              </a:ext>
            </a:extLst>
          </p:cNvPr>
          <p:cNvSpPr/>
          <p:nvPr/>
        </p:nvSpPr>
        <p:spPr>
          <a:xfrm>
            <a:off x="177583" y="2283302"/>
            <a:ext cx="2349696" cy="899717"/>
          </a:xfrm>
          <a:prstGeom prst="roundRect">
            <a:avLst>
              <a:gd name="adj" fmla="val 18575"/>
            </a:avLst>
          </a:prstGeom>
          <a:noFill/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tx1"/>
                </a:solidFill>
              </a:rPr>
              <a:t>seeds in </a:t>
            </a:r>
            <a:r>
              <a:rPr lang="en-US" sz="1200" dirty="0">
                <a:solidFill>
                  <a:schemeClr val="accent5"/>
                </a:solidFill>
              </a:rPr>
              <a:t>light blue</a:t>
            </a:r>
          </a:p>
          <a:p>
            <a:r>
              <a:rPr lang="en-US" sz="1200" dirty="0">
                <a:solidFill>
                  <a:schemeClr val="tx1"/>
                </a:solidFill>
              </a:rPr>
              <a:t>              indicates dependence</a:t>
            </a:r>
          </a:p>
          <a:p>
            <a:r>
              <a:rPr lang="en-US" sz="1200" dirty="0">
                <a:solidFill>
                  <a:schemeClr val="tx1"/>
                </a:solidFill>
              </a:rPr>
              <a:t>(linear, branching, and merging)</a:t>
            </a:r>
          </a:p>
          <a:p>
            <a:r>
              <a:rPr lang="en-US" sz="1200" dirty="0">
                <a:solidFill>
                  <a:schemeClr val="tx1"/>
                </a:solidFill>
              </a:rPr>
              <a:t>centers and terminators in </a:t>
            </a:r>
            <a:r>
              <a:rPr lang="en-US" sz="1200" dirty="0">
                <a:solidFill>
                  <a:srgbClr val="7030A0"/>
                </a:solidFill>
              </a:rPr>
              <a:t>purple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8645B989-0AE6-8747-BC26-178C31EAAFD3}"/>
              </a:ext>
            </a:extLst>
          </p:cNvPr>
          <p:cNvSpPr/>
          <p:nvPr/>
        </p:nvSpPr>
        <p:spPr>
          <a:xfrm>
            <a:off x="8585339" y="3579975"/>
            <a:ext cx="16805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00B0F0"/>
                </a:solidFill>
              </a:rPr>
              <a:t>executable</a:t>
            </a:r>
            <a:r>
              <a:rPr lang="en-US" sz="1400" dirty="0"/>
              <a:t> (process)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0072D44-E63E-3A40-A103-85C34FE92124}"/>
              </a:ext>
            </a:extLst>
          </p:cNvPr>
          <p:cNvSpPr/>
          <p:nvPr/>
        </p:nvSpPr>
        <p:spPr>
          <a:xfrm>
            <a:off x="11353800" y="5056743"/>
            <a:ext cx="62703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7030A0"/>
                </a:solidFill>
              </a:rPr>
              <a:t>driver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69B750B-F538-A346-9E74-66BA3FF4CE22}"/>
              </a:ext>
            </a:extLst>
          </p:cNvPr>
          <p:cNvSpPr/>
          <p:nvPr/>
        </p:nvSpPr>
        <p:spPr>
          <a:xfrm>
            <a:off x="11113616" y="5819324"/>
            <a:ext cx="89300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7030A0"/>
                </a:solidFill>
              </a:rPr>
              <a:t>workflow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158E483-2560-6248-A99C-4FA39AA2FFC0}"/>
              </a:ext>
            </a:extLst>
          </p:cNvPr>
          <p:cNvSpPr/>
          <p:nvPr/>
        </p:nvSpPr>
        <p:spPr>
          <a:xfrm>
            <a:off x="10561609" y="281112"/>
            <a:ext cx="15632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module/</a:t>
            </a:r>
            <a:r>
              <a:rPr lang="en-US" b="1" dirty="0" err="1">
                <a:solidFill>
                  <a:srgbClr val="7030A0"/>
                </a:solidFill>
              </a:rPr>
              <a:t>nemd</a:t>
            </a:r>
            <a:endParaRPr lang="en-US" b="1" dirty="0">
              <a:solidFill>
                <a:srgbClr val="7030A0"/>
              </a:solidFill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D6BA2C4-480D-39D7-BEAA-99FFCBF58E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6</a:t>
            </a:fld>
            <a:endParaRPr lang="en-US" dirty="0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06A8EA30-F965-B30B-AF61-C30FFF446AD8}"/>
              </a:ext>
            </a:extLst>
          </p:cNvPr>
          <p:cNvSpPr/>
          <p:nvPr/>
        </p:nvSpPr>
        <p:spPr>
          <a:xfrm>
            <a:off x="2522886" y="1095770"/>
            <a:ext cx="7318721" cy="80574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4" rtlCol="0" anchor="ctr"/>
          <a:lstStyle/>
          <a:p>
            <a:r>
              <a:rPr lang="en-US" sz="1400" dirty="0" err="1">
                <a:solidFill>
                  <a:schemeClr val="tx1"/>
                </a:solidFill>
              </a:rPr>
              <a:t>builtins</a:t>
            </a:r>
            <a:r>
              <a:rPr lang="en-US" sz="1400" dirty="0">
                <a:solidFill>
                  <a:schemeClr val="tx1"/>
                </a:solidFill>
              </a:rPr>
              <a:t> (</a:t>
            </a:r>
            <a:r>
              <a:rPr lang="en-US" sz="1400" dirty="0" err="1">
                <a:solidFill>
                  <a:schemeClr val="tx1"/>
                </a:solidFill>
              </a:rPr>
              <a:t>builtinsutils</a:t>
            </a:r>
            <a:r>
              <a:rPr lang="en-US" sz="1400" dirty="0">
                <a:solidFill>
                  <a:schemeClr val="tx1"/>
                </a:solidFill>
              </a:rPr>
              <a:t>)</a:t>
            </a:r>
          </a:p>
          <a:p>
            <a:r>
              <a:rPr lang="en-US" sz="1400" dirty="0">
                <a:solidFill>
                  <a:schemeClr val="tx1"/>
                </a:solidFill>
              </a:rPr>
              <a:t>system (</a:t>
            </a:r>
            <a:r>
              <a:rPr lang="en-US" sz="1400" dirty="0" err="1">
                <a:solidFill>
                  <a:schemeClr val="tx1"/>
                </a:solidFill>
              </a:rPr>
              <a:t>osutils</a:t>
            </a:r>
            <a:r>
              <a:rPr lang="en-US" sz="1400" dirty="0">
                <a:solidFill>
                  <a:schemeClr val="tx1"/>
                </a:solidFill>
              </a:rPr>
              <a:t>)</a:t>
            </a:r>
          </a:p>
          <a:p>
            <a:r>
              <a:rPr lang="en-US" sz="1400" dirty="0">
                <a:solidFill>
                  <a:schemeClr val="tx1"/>
                </a:solidFill>
              </a:rPr>
              <a:t>process (</a:t>
            </a:r>
            <a:r>
              <a:rPr lang="en-US" sz="1400" dirty="0" err="1">
                <a:solidFill>
                  <a:schemeClr val="tx1"/>
                </a:solidFill>
              </a:rPr>
              <a:t>psutils</a:t>
            </a:r>
            <a:r>
              <a:rPr lang="en-US" sz="1400" dirty="0">
                <a:solidFill>
                  <a:schemeClr val="tx1"/>
                </a:solidFill>
              </a:rPr>
              <a:t>)</a:t>
            </a:r>
          </a:p>
          <a:p>
            <a:r>
              <a:rPr lang="en-US" sz="1400" dirty="0">
                <a:solidFill>
                  <a:schemeClr val="tx1"/>
                </a:solidFill>
              </a:rPr>
              <a:t>time (</a:t>
            </a:r>
            <a:r>
              <a:rPr lang="en-US" sz="1400" dirty="0" err="1">
                <a:solidFill>
                  <a:schemeClr val="tx1"/>
                </a:solidFill>
              </a:rPr>
              <a:t>timeutils</a:t>
            </a:r>
            <a:r>
              <a:rPr lang="en-US" sz="1400" dirty="0">
                <a:solidFill>
                  <a:schemeClr val="tx1"/>
                </a:solidFill>
              </a:rPr>
              <a:t>)</a:t>
            </a:r>
          </a:p>
          <a:p>
            <a:r>
              <a:rPr lang="en-US" sz="1400" dirty="0">
                <a:solidFill>
                  <a:schemeClr val="tx1"/>
                </a:solidFill>
              </a:rPr>
              <a:t>environment (</a:t>
            </a:r>
            <a:r>
              <a:rPr lang="en-US" sz="1400" dirty="0" err="1">
                <a:solidFill>
                  <a:schemeClr val="tx1"/>
                </a:solidFill>
              </a:rPr>
              <a:t>envutils</a:t>
            </a:r>
            <a:r>
              <a:rPr lang="en-US" sz="1400" dirty="0">
                <a:solidFill>
                  <a:schemeClr val="tx1"/>
                </a:solidFill>
              </a:rPr>
              <a:t>)</a:t>
            </a:r>
          </a:p>
          <a:p>
            <a:r>
              <a:rPr lang="en-US" sz="1400" dirty="0">
                <a:solidFill>
                  <a:schemeClr val="tx1"/>
                </a:solidFill>
              </a:rPr>
              <a:t>constants (constants)</a:t>
            </a:r>
          </a:p>
          <a:p>
            <a:r>
              <a:rPr lang="en-US" sz="1400" dirty="0">
                <a:solidFill>
                  <a:schemeClr val="tx1"/>
                </a:solidFill>
              </a:rPr>
              <a:t>hardcoded (symbols)</a:t>
            </a:r>
          </a:p>
          <a:p>
            <a:r>
              <a:rPr lang="en-US" sz="1400" dirty="0" err="1">
                <a:solidFill>
                  <a:schemeClr val="tx1"/>
                </a:solidFill>
              </a:rPr>
              <a:t>numba</a:t>
            </a:r>
            <a:r>
              <a:rPr lang="en-US" sz="1400" dirty="0">
                <a:solidFill>
                  <a:schemeClr val="tx1"/>
                </a:solidFill>
              </a:rPr>
              <a:t> (</a:t>
            </a:r>
            <a:r>
              <a:rPr lang="en-US" sz="1400" dirty="0" err="1">
                <a:solidFill>
                  <a:schemeClr val="tx1"/>
                </a:solidFill>
              </a:rPr>
              <a:t>numbautils</a:t>
            </a:r>
            <a:r>
              <a:rPr lang="en-US" sz="1400" dirty="0">
                <a:solidFill>
                  <a:schemeClr val="tx1"/>
                </a:solidFill>
              </a:rPr>
              <a:t>)</a:t>
            </a:r>
          </a:p>
          <a:p>
            <a:r>
              <a:rPr lang="en-US" sz="1400" dirty="0" err="1">
                <a:solidFill>
                  <a:schemeClr val="tx1"/>
                </a:solidFill>
              </a:rPr>
              <a:t>numpy</a:t>
            </a:r>
            <a:r>
              <a:rPr lang="en-US" sz="1400" dirty="0">
                <a:solidFill>
                  <a:schemeClr val="tx1"/>
                </a:solidFill>
              </a:rPr>
              <a:t> (</a:t>
            </a:r>
            <a:r>
              <a:rPr lang="en-US" sz="1400" dirty="0" err="1">
                <a:solidFill>
                  <a:schemeClr val="tx1"/>
                </a:solidFill>
              </a:rPr>
              <a:t>numpyutils</a:t>
            </a:r>
            <a:r>
              <a:rPr lang="en-US" sz="1400" dirty="0">
                <a:solidFill>
                  <a:schemeClr val="tx1"/>
                </a:solidFill>
              </a:rPr>
              <a:t>)</a:t>
            </a:r>
          </a:p>
          <a:p>
            <a:r>
              <a:rPr lang="en-US" sz="1400" dirty="0" err="1">
                <a:solidFill>
                  <a:schemeClr val="tx1"/>
                </a:solidFill>
              </a:rPr>
              <a:t>rdkit</a:t>
            </a:r>
            <a:r>
              <a:rPr lang="en-US" sz="1400" dirty="0">
                <a:solidFill>
                  <a:schemeClr val="tx1"/>
                </a:solidFill>
              </a:rPr>
              <a:t> (</a:t>
            </a:r>
            <a:r>
              <a:rPr lang="en-US" sz="1400" dirty="0" err="1">
                <a:solidFill>
                  <a:schemeClr val="tx1"/>
                </a:solidFill>
              </a:rPr>
              <a:t>rdkitutils</a:t>
            </a:r>
            <a:r>
              <a:rPr lang="en-US" sz="1400" dirty="0">
                <a:solidFill>
                  <a:schemeClr val="tx1"/>
                </a:solidFill>
              </a:rPr>
              <a:t>)</a:t>
            </a:r>
          </a:p>
          <a:p>
            <a:r>
              <a:rPr lang="en-US" sz="1400" dirty="0">
                <a:solidFill>
                  <a:schemeClr val="tx1"/>
                </a:solidFill>
              </a:rPr>
              <a:t>points (geometry)</a:t>
            </a:r>
          </a:p>
          <a:p>
            <a:r>
              <a:rPr lang="en-US" sz="1400" dirty="0">
                <a:solidFill>
                  <a:schemeClr val="tx1"/>
                </a:solidFill>
              </a:rPr>
              <a:t>matplotlib (</a:t>
            </a:r>
            <a:r>
              <a:rPr lang="en-US" sz="1400" dirty="0" err="1">
                <a:solidFill>
                  <a:schemeClr val="tx1"/>
                </a:solidFill>
              </a:rPr>
              <a:t>plotutils</a:t>
            </a:r>
            <a:r>
              <a:rPr lang="en-US" sz="14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E35E9EB-CECE-0C13-FEBA-5B9120FA4B47}"/>
              </a:ext>
            </a:extLst>
          </p:cNvPr>
          <p:cNvSpPr/>
          <p:nvPr/>
        </p:nvSpPr>
        <p:spPr>
          <a:xfrm>
            <a:off x="5128787" y="4491442"/>
            <a:ext cx="116730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check (check)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C4228E6F-5DA8-39DA-7A39-4FE60A50F28E}"/>
              </a:ext>
            </a:extLst>
          </p:cNvPr>
          <p:cNvCxnSpPr>
            <a:cxnSpLocks/>
          </p:cNvCxnSpPr>
          <p:nvPr/>
        </p:nvCxnSpPr>
        <p:spPr>
          <a:xfrm rot="5400000" flipH="1">
            <a:off x="5066907" y="4595030"/>
            <a:ext cx="598" cy="109728"/>
          </a:xfrm>
          <a:prstGeom prst="straightConnector1">
            <a:avLst/>
          </a:prstGeom>
          <a:ln>
            <a:solidFill>
              <a:schemeClr val="accent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5" name="Rounded Rectangle 194">
            <a:extLst>
              <a:ext uri="{FF2B5EF4-FFF2-40B4-BE49-F238E27FC236}">
                <a16:creationId xmlns:a16="http://schemas.microsoft.com/office/drawing/2014/main" id="{A7587610-3CA1-C347-80B6-9027455CC19A}"/>
              </a:ext>
            </a:extLst>
          </p:cNvPr>
          <p:cNvSpPr/>
          <p:nvPr/>
        </p:nvSpPr>
        <p:spPr>
          <a:xfrm>
            <a:off x="177582" y="2289477"/>
            <a:ext cx="11860396" cy="2525972"/>
          </a:xfrm>
          <a:prstGeom prst="roundRect">
            <a:avLst>
              <a:gd name="adj" fmla="val 699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5942C55-FDA0-8FD1-FDFA-42C5E8A60CDB}"/>
              </a:ext>
            </a:extLst>
          </p:cNvPr>
          <p:cNvCxnSpPr>
            <a:cxnSpLocks/>
          </p:cNvCxnSpPr>
          <p:nvPr/>
        </p:nvCxnSpPr>
        <p:spPr>
          <a:xfrm>
            <a:off x="7572802" y="2510949"/>
            <a:ext cx="150422" cy="0"/>
          </a:xfrm>
          <a:prstGeom prst="straightConnector1">
            <a:avLst/>
          </a:prstGeom>
          <a:ln>
            <a:solidFill>
              <a:schemeClr val="accent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AA14FECF-B262-A4D6-7A52-2EC0E71A70C7}"/>
              </a:ext>
            </a:extLst>
          </p:cNvPr>
          <p:cNvCxnSpPr>
            <a:cxnSpLocks/>
          </p:cNvCxnSpPr>
          <p:nvPr/>
        </p:nvCxnSpPr>
        <p:spPr>
          <a:xfrm flipV="1">
            <a:off x="5107967" y="2679623"/>
            <a:ext cx="1401022" cy="9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ABF1135A-49DB-43A7-1097-2185A561C68F}"/>
              </a:ext>
            </a:extLst>
          </p:cNvPr>
          <p:cNvCxnSpPr>
            <a:cxnSpLocks/>
          </p:cNvCxnSpPr>
          <p:nvPr/>
        </p:nvCxnSpPr>
        <p:spPr>
          <a:xfrm>
            <a:off x="5111494" y="2615729"/>
            <a:ext cx="0" cy="64008"/>
          </a:xfrm>
          <a:prstGeom prst="straightConnector1">
            <a:avLst/>
          </a:prstGeom>
          <a:ln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6CA2648C-C1AC-D5E0-5CAB-B309CAC4DF3D}"/>
              </a:ext>
            </a:extLst>
          </p:cNvPr>
          <p:cNvCxnSpPr>
            <a:cxnSpLocks/>
          </p:cNvCxnSpPr>
          <p:nvPr/>
        </p:nvCxnSpPr>
        <p:spPr>
          <a:xfrm>
            <a:off x="6508248" y="2617326"/>
            <a:ext cx="0" cy="64008"/>
          </a:xfrm>
          <a:prstGeom prst="straightConnector1">
            <a:avLst/>
          </a:prstGeom>
          <a:ln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83F9C1E3-D35B-9A1D-D341-F75B46512ADE}"/>
              </a:ext>
            </a:extLst>
          </p:cNvPr>
          <p:cNvCxnSpPr>
            <a:cxnSpLocks/>
          </p:cNvCxnSpPr>
          <p:nvPr/>
        </p:nvCxnSpPr>
        <p:spPr>
          <a:xfrm rot="5400000" flipH="1">
            <a:off x="10570353" y="3267951"/>
            <a:ext cx="598" cy="109728"/>
          </a:xfrm>
          <a:prstGeom prst="straightConnector1">
            <a:avLst/>
          </a:prstGeom>
          <a:ln>
            <a:solidFill>
              <a:schemeClr val="accent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089F3599-5F63-4826-A4D3-00BAEEF5F2DA}"/>
              </a:ext>
            </a:extLst>
          </p:cNvPr>
          <p:cNvSpPr txBox="1"/>
          <p:nvPr/>
        </p:nvSpPr>
        <p:spPr>
          <a:xfrm>
            <a:off x="7138589" y="3176770"/>
            <a:ext cx="13613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B0F0"/>
                </a:solidFill>
              </a:rPr>
              <a:t>type &amp; assign</a:t>
            </a:r>
          </a:p>
          <a:p>
            <a:pPr algn="ctr"/>
            <a:r>
              <a:rPr lang="en-US" sz="1400" dirty="0"/>
              <a:t>(</a:t>
            </a:r>
            <a:r>
              <a:rPr lang="en-US" sz="1400" dirty="0" err="1"/>
              <a:t>oplsua</a:t>
            </a:r>
            <a:r>
              <a:rPr lang="en-US" sz="1400" dirty="0"/>
              <a:t>)</a:t>
            </a: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C5BA1D52-21BC-87F4-16EA-CFFF96D321E4}"/>
              </a:ext>
            </a:extLst>
          </p:cNvPr>
          <p:cNvCxnSpPr>
            <a:cxnSpLocks/>
          </p:cNvCxnSpPr>
          <p:nvPr/>
        </p:nvCxnSpPr>
        <p:spPr>
          <a:xfrm flipH="1">
            <a:off x="6793889" y="3320262"/>
            <a:ext cx="347266" cy="0"/>
          </a:xfrm>
          <a:prstGeom prst="straightConnector1">
            <a:avLst/>
          </a:prstGeom>
          <a:ln>
            <a:solidFill>
              <a:schemeClr val="accent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5EBF6F02-8466-A426-51D1-E6B4089706B6}"/>
              </a:ext>
            </a:extLst>
          </p:cNvPr>
          <p:cNvCxnSpPr>
            <a:cxnSpLocks/>
          </p:cNvCxnSpPr>
          <p:nvPr/>
        </p:nvCxnSpPr>
        <p:spPr>
          <a:xfrm>
            <a:off x="6705411" y="1536732"/>
            <a:ext cx="0" cy="137160"/>
          </a:xfrm>
          <a:prstGeom prst="straightConnector1">
            <a:avLst/>
          </a:prstGeom>
          <a:ln>
            <a:solidFill>
              <a:schemeClr val="accent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42603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9449F4-3DDE-4B4C-842B-03C52EF723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734642"/>
            <a:ext cx="10515600" cy="754025"/>
          </a:xfrm>
        </p:spPr>
        <p:txBody>
          <a:bodyPr numCol="1"/>
          <a:lstStyle/>
          <a:p>
            <a:r>
              <a:rPr lang="en-US" dirty="0"/>
              <a:t>Environmental Configuration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A4C6832-51B5-864C-A5B6-0C3040F3C4AC}"/>
              </a:ext>
            </a:extLst>
          </p:cNvPr>
          <p:cNvSpPr/>
          <p:nvPr/>
        </p:nvSpPr>
        <p:spPr>
          <a:xfrm>
            <a:off x="778100" y="2333208"/>
            <a:ext cx="11206992" cy="4524315"/>
          </a:xfrm>
          <a:prstGeom prst="rect">
            <a:avLst/>
          </a:prstGeom>
        </p:spPr>
        <p:txBody>
          <a:bodyPr wrap="square" numCol="2">
            <a:spAutoFit/>
          </a:bodyPr>
          <a:lstStyle/>
          <a:p>
            <a:r>
              <a:rPr lang="en-US" sz="1200" dirty="0"/>
              <a:t># /bin/</a:t>
            </a:r>
            <a:r>
              <a:rPr lang="en-US" sz="1200" dirty="0" err="1"/>
              <a:t>sh</a:t>
            </a:r>
            <a:br>
              <a:rPr lang="en-US" sz="1200" dirty="0"/>
            </a:br>
            <a:r>
              <a:rPr lang="en-US" sz="1200" dirty="0"/>
              <a:t>: '</a:t>
            </a:r>
            <a:br>
              <a:rPr lang="en-US" sz="1200" dirty="0"/>
            </a:br>
            <a:r>
              <a:rPr lang="en-US" sz="1200" dirty="0"/>
              <a:t>Set up the environment for the module, </a:t>
            </a:r>
            <a:r>
              <a:rPr lang="en-US" sz="1200" dirty="0" err="1"/>
              <a:t>sh</a:t>
            </a:r>
            <a:r>
              <a:rPr lang="en-US" sz="1200" dirty="0"/>
              <a:t>, driver, workflow, and submodule directories.</a:t>
            </a:r>
            <a:br>
              <a:rPr lang="en-US" sz="1200" dirty="0"/>
            </a:br>
            <a:br>
              <a:rPr lang="en-US" sz="1200" dirty="0"/>
            </a:br>
            <a:r>
              <a:rPr lang="en-US" sz="1200" dirty="0"/>
              <a:t>Usage:</a:t>
            </a:r>
            <a:br>
              <a:rPr lang="en-US" sz="1200" dirty="0"/>
            </a:br>
            <a:r>
              <a:rPr lang="en-US" sz="1200" dirty="0"/>
              <a:t>  . </a:t>
            </a:r>
            <a:r>
              <a:rPr lang="en-US" sz="1200" dirty="0" err="1"/>
              <a:t>premake</a:t>
            </a:r>
            <a:br>
              <a:rPr lang="en-US" sz="1200" dirty="0"/>
            </a:br>
            <a:r>
              <a:rPr lang="en-US" sz="1200" dirty="0"/>
              <a:t>  source </a:t>
            </a:r>
            <a:r>
              <a:rPr lang="en-US" sz="1200" dirty="0" err="1"/>
              <a:t>premake</a:t>
            </a:r>
            <a:br>
              <a:rPr lang="en-US" sz="1200" dirty="0"/>
            </a:br>
            <a:r>
              <a:rPr lang="en-US" sz="1200" dirty="0"/>
              <a:t>‘</a:t>
            </a:r>
          </a:p>
          <a:p>
            <a:br>
              <a:rPr lang="en-US" sz="1200" dirty="0"/>
            </a:br>
            <a:r>
              <a:rPr lang="en-US" sz="1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# Shell Type and Root Directory</a:t>
            </a:r>
            <a:br>
              <a:rPr lang="en-US" sz="1200" dirty="0"/>
            </a:br>
            <a:r>
              <a:rPr lang="en-US" sz="1200" dirty="0"/>
              <a:t>if [ $(</a:t>
            </a:r>
            <a:r>
              <a:rPr lang="en-US" sz="1200" dirty="0" err="1"/>
              <a:t>basename</a:t>
            </a:r>
            <a:r>
              <a:rPr lang="en-US" sz="1200" dirty="0"/>
              <a:t> $0) = '</a:t>
            </a:r>
            <a:r>
              <a:rPr lang="en-US" sz="1200" dirty="0" err="1"/>
              <a:t>premake</a:t>
            </a:r>
            <a:r>
              <a:rPr lang="en-US" sz="1200" dirty="0"/>
              <a:t>' ]</a:t>
            </a:r>
            <a:br>
              <a:rPr lang="en-US" sz="1200" dirty="0"/>
            </a:br>
            <a:r>
              <a:rPr lang="en-US" sz="1200" dirty="0"/>
              <a:t>then</a:t>
            </a:r>
            <a:br>
              <a:rPr lang="en-US" sz="1200" dirty="0"/>
            </a:br>
            <a:r>
              <a:rPr lang="en-US" sz="1200" dirty="0"/>
              <a:t>  NEMD_SRC="$0" &amp;&amp; echo "</a:t>
            </a:r>
            <a:r>
              <a:rPr lang="en-US" sz="1200" dirty="0" err="1"/>
              <a:t>zsh</a:t>
            </a:r>
            <a:r>
              <a:rPr lang="en-US" sz="1200" dirty="0"/>
              <a:t>"</a:t>
            </a:r>
            <a:br>
              <a:rPr lang="en-US" sz="1200" dirty="0"/>
            </a:br>
            <a:r>
              <a:rPr lang="en-US" sz="1200" dirty="0" err="1"/>
              <a:t>elif</a:t>
            </a:r>
            <a:r>
              <a:rPr lang="en-US" sz="1200" dirty="0"/>
              <a:t> [ $BASH_SOURCE ]</a:t>
            </a:r>
            <a:br>
              <a:rPr lang="en-US" sz="1200" dirty="0"/>
            </a:br>
            <a:r>
              <a:rPr lang="en-US" sz="1200" dirty="0"/>
              <a:t>  then</a:t>
            </a:r>
            <a:br>
              <a:rPr lang="en-US" sz="1200" dirty="0"/>
            </a:br>
            <a:r>
              <a:rPr lang="en-US" sz="1200" dirty="0"/>
              <a:t>  NEMD_SRC=${BASH_SOURCE[0]} &amp;&amp; echo "POSIX"</a:t>
            </a:r>
            <a:br>
              <a:rPr lang="en-US" sz="1200" dirty="0"/>
            </a:br>
            <a:r>
              <a:rPr lang="en-US" sz="1200" dirty="0"/>
              <a:t>else</a:t>
            </a:r>
            <a:br>
              <a:rPr lang="en-US" sz="1200" dirty="0"/>
            </a:br>
            <a:r>
              <a:rPr lang="en-US" sz="1200" dirty="0"/>
              <a:t>  x="$(</a:t>
            </a:r>
            <a:r>
              <a:rPr lang="en-US" sz="1200" dirty="0" err="1"/>
              <a:t>lsof</a:t>
            </a:r>
            <a:r>
              <a:rPr lang="en-US" sz="1200" dirty="0"/>
              <a:t> -p $$ -Fn0 | tail -1 | tr -d "\0")" &amp;&amp; NEMD_SRC=${x#*n} &amp;&amp; echo "dash"</a:t>
            </a:r>
            <a:br>
              <a:rPr lang="en-US" sz="1200" dirty="0"/>
            </a:br>
            <a:r>
              <a:rPr lang="en-US" sz="1200" dirty="0"/>
              <a:t>fi</a:t>
            </a:r>
            <a:br>
              <a:rPr lang="en-US" sz="1200" dirty="0"/>
            </a:br>
            <a:r>
              <a:rPr lang="en-US" sz="1200" dirty="0"/>
              <a:t>[ ! -f $NEMD_SRC ] &amp;&amp; echo "Cannot locate the source root" &amp;&amp; return</a:t>
            </a:r>
            <a:br>
              <a:rPr lang="en-US" sz="1200" dirty="0"/>
            </a:br>
            <a:r>
              <a:rPr lang="en-US" sz="1200" dirty="0"/>
              <a:t>NEMD_SRC="$(</a:t>
            </a:r>
            <a:r>
              <a:rPr lang="en-US" sz="1200" dirty="0" err="1"/>
              <a:t>readlink</a:t>
            </a:r>
            <a:r>
              <a:rPr lang="en-US" sz="1200" dirty="0"/>
              <a:t> -f ${NEMD_SRC} | </a:t>
            </a:r>
            <a:r>
              <a:rPr lang="en-US" sz="1200" dirty="0" err="1"/>
              <a:t>xargs</a:t>
            </a:r>
            <a:r>
              <a:rPr lang="en-US" sz="1200" dirty="0"/>
              <a:t> </a:t>
            </a:r>
            <a:r>
              <a:rPr lang="en-US" sz="1200" dirty="0" err="1"/>
              <a:t>dirname</a:t>
            </a:r>
            <a:r>
              <a:rPr lang="en-US" sz="1200" dirty="0"/>
              <a:t>)" &amp;&amp; echo $NEMD_SRC</a:t>
            </a:r>
            <a:br>
              <a:rPr lang="en-US" sz="1200" dirty="0"/>
            </a:br>
            <a:endParaRPr lang="en-US" sz="1200" dirty="0"/>
          </a:p>
          <a:p>
            <a:endParaRPr lang="en-US" sz="12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endParaRPr lang="en-US" sz="12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endParaRPr lang="en-US" sz="12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endParaRPr lang="en-US" sz="12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endParaRPr lang="en-US" sz="12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endParaRPr lang="en-US" sz="12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endParaRPr lang="en-US" sz="1200" dirty="0"/>
          </a:p>
          <a:p>
            <a:endParaRPr lang="en-US" sz="1200" dirty="0"/>
          </a:p>
          <a:p>
            <a:r>
              <a:rPr lang="en-US" sz="1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# Searchable Module: NEMD</a:t>
            </a:r>
            <a:br>
              <a:rPr lang="en-US" sz="1200" dirty="0"/>
            </a:br>
            <a:r>
              <a:rPr lang="en-US" sz="1200" dirty="0" err="1"/>
              <a:t>add_pypath</a:t>
            </a:r>
            <a:r>
              <a:rPr lang="en-US" sz="1200" dirty="0"/>
              <a:t>() {</a:t>
            </a:r>
            <a:br>
              <a:rPr lang="en-US" sz="1200" dirty="0"/>
            </a:br>
            <a:r>
              <a:rPr lang="en-US" sz="1200" dirty="0"/>
              <a:t>  [ -d "$1" ] &amp;&amp; echo $PYTHONPATH | grep -q "$1" &amp;&amp; return</a:t>
            </a:r>
            <a:br>
              <a:rPr lang="en-US" sz="1200" dirty="0"/>
            </a:br>
            <a:r>
              <a:rPr lang="en-US" sz="1200" dirty="0"/>
              <a:t>  export PYTHONPATH="$1${PYTHONPATH:+":$PYTHONPATH"}"</a:t>
            </a:r>
            <a:br>
              <a:rPr lang="en-US" sz="1200" dirty="0"/>
            </a:br>
            <a:r>
              <a:rPr lang="en-US" sz="1200" dirty="0"/>
              <a:t>  }</a:t>
            </a:r>
            <a:br>
              <a:rPr lang="en-US" sz="1200" dirty="0"/>
            </a:br>
            <a:r>
              <a:rPr lang="en-US" sz="1200" dirty="0" err="1"/>
              <a:t>add_pypath</a:t>
            </a:r>
            <a:r>
              <a:rPr lang="en-US" sz="1200" dirty="0"/>
              <a:t> $NEMD_SRC/module</a:t>
            </a:r>
          </a:p>
          <a:p>
            <a:endParaRPr lang="en-US" sz="1200" dirty="0"/>
          </a:p>
          <a:p>
            <a:r>
              <a:rPr lang="en-US" sz="1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# Searchable Script: Shell, Workflow, Driver, and Submodule</a:t>
            </a:r>
            <a:br>
              <a:rPr lang="en-US" sz="1200" dirty="0"/>
            </a:br>
            <a:r>
              <a:rPr lang="en-US" sz="1200" dirty="0"/>
              <a:t>path() {</a:t>
            </a:r>
          </a:p>
          <a:p>
            <a:r>
              <a:rPr lang="en-US" sz="1200" dirty="0"/>
              <a:t>  [ -d "$1" ] &amp;&amp; echo $PATH | grep -q "$1”  || export PATH="$1${PATH:+":$PATH"}”</a:t>
            </a:r>
          </a:p>
          <a:p>
            <a:r>
              <a:rPr lang="en-US" sz="1200" dirty="0"/>
              <a:t>}</a:t>
            </a:r>
            <a:br>
              <a:rPr lang="en-US" sz="1200" dirty="0">
                <a:solidFill>
                  <a:srgbClr val="BCBEC4"/>
                </a:solidFill>
                <a:effectLst/>
              </a:rPr>
            </a:br>
            <a:r>
              <a:rPr lang="en-US" sz="1200" dirty="0" err="1"/>
              <a:t>add_path</a:t>
            </a:r>
            <a:r>
              <a:rPr lang="en-US" sz="1200" dirty="0"/>
              <a:t> $NEMD_SRC/</a:t>
            </a:r>
            <a:r>
              <a:rPr lang="en-US" sz="1200" dirty="0" err="1"/>
              <a:t>sh</a:t>
            </a:r>
            <a:br>
              <a:rPr lang="en-US" sz="1200" dirty="0"/>
            </a:br>
            <a:r>
              <a:rPr lang="en-US" sz="1200" dirty="0" err="1"/>
              <a:t>add_path</a:t>
            </a:r>
            <a:r>
              <a:rPr lang="en-US" sz="1200" dirty="0"/>
              <a:t> $NEMD_SRC/driver</a:t>
            </a:r>
            <a:br>
              <a:rPr lang="en-US" sz="1200" dirty="0"/>
            </a:br>
            <a:r>
              <a:rPr lang="en-US" sz="1200" dirty="0" err="1"/>
              <a:t>add_path</a:t>
            </a:r>
            <a:r>
              <a:rPr lang="en-US" sz="1200" dirty="0"/>
              <a:t> $NEMD_SRC/workflow</a:t>
            </a:r>
            <a:br>
              <a:rPr lang="en-US" sz="1200" dirty="0"/>
            </a:br>
            <a:r>
              <a:rPr lang="en-US" sz="1200" dirty="0" err="1"/>
              <a:t>add_path</a:t>
            </a:r>
            <a:r>
              <a:rPr lang="en-US" sz="1200" dirty="0"/>
              <a:t> $NEMD_SRC/module/alamode/alamode/tools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0A906C4-08E1-5E4D-8799-D5E0343C01EC}"/>
              </a:ext>
            </a:extLst>
          </p:cNvPr>
          <p:cNvSpPr/>
          <p:nvPr/>
        </p:nvSpPr>
        <p:spPr>
          <a:xfrm>
            <a:off x="740558" y="1695880"/>
            <a:ext cx="858904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/>
              <a:t>source </a:t>
            </a:r>
            <a:r>
              <a:rPr lang="en-US" i="1" dirty="0" err="1"/>
              <a:t>premake</a:t>
            </a:r>
            <a:r>
              <a:rPr lang="en-US" dirty="0"/>
              <a:t> sets the environment in which source code instead of installation is used.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C60B5E4-2BCF-9370-AE1C-FF1FE561A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6719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C7CC5E-1BED-C24D-BC13-D096C522B6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02600"/>
            <a:ext cx="2126673" cy="1325563"/>
          </a:xfrm>
        </p:spPr>
        <p:txBody>
          <a:bodyPr/>
          <a:lstStyle/>
          <a:p>
            <a:r>
              <a:rPr lang="en-US" dirty="0"/>
              <a:t>Testing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74C8347-FFFA-AD4D-840F-167C914D09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7493217"/>
              </p:ext>
            </p:extLst>
          </p:nvPr>
        </p:nvGraphicFramePr>
        <p:xfrm>
          <a:off x="404453" y="2438509"/>
          <a:ext cx="11364755" cy="3383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06990">
                  <a:extLst>
                    <a:ext uri="{9D8B030D-6E8A-4147-A177-3AD203B41FA5}">
                      <a16:colId xmlns:a16="http://schemas.microsoft.com/office/drawing/2014/main" val="751296074"/>
                    </a:ext>
                  </a:extLst>
                </a:gridCol>
                <a:gridCol w="1214203">
                  <a:extLst>
                    <a:ext uri="{9D8B030D-6E8A-4147-A177-3AD203B41FA5}">
                      <a16:colId xmlns:a16="http://schemas.microsoft.com/office/drawing/2014/main" val="140681280"/>
                    </a:ext>
                  </a:extLst>
                </a:gridCol>
                <a:gridCol w="1836295">
                  <a:extLst>
                    <a:ext uri="{9D8B030D-6E8A-4147-A177-3AD203B41FA5}">
                      <a16:colId xmlns:a16="http://schemas.microsoft.com/office/drawing/2014/main" val="819792391"/>
                    </a:ext>
                  </a:extLst>
                </a:gridCol>
                <a:gridCol w="3699388">
                  <a:extLst>
                    <a:ext uri="{9D8B030D-6E8A-4147-A177-3AD203B41FA5}">
                      <a16:colId xmlns:a16="http://schemas.microsoft.com/office/drawing/2014/main" val="1365888191"/>
                    </a:ext>
                  </a:extLst>
                </a:gridCol>
                <a:gridCol w="3407879">
                  <a:extLst>
                    <a:ext uri="{9D8B030D-6E8A-4147-A177-3AD203B41FA5}">
                      <a16:colId xmlns:a16="http://schemas.microsoft.com/office/drawing/2014/main" val="3523969960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Type</a:t>
                      </a:r>
                    </a:p>
                  </a:txBody>
                  <a:tcPr marL="137160" marR="137160" marT="137160" marB="13716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Command</a:t>
                      </a:r>
                    </a:p>
                  </a:txBody>
                  <a:tcPr marL="137160" marR="137160" marT="137160" marB="13716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Location</a:t>
                      </a:r>
                    </a:p>
                  </a:txBody>
                  <a:tcPr marL="137160" marR="137160" marT="137160" marB="13716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Goal</a:t>
                      </a:r>
                    </a:p>
                  </a:txBody>
                  <a:tcPr marL="137160" marR="137160" marT="137160" marB="13716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Description</a:t>
                      </a:r>
                    </a:p>
                  </a:txBody>
                  <a:tcPr marL="137160" marR="137160" marT="137160" marB="13716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1390173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Unit</a:t>
                      </a:r>
                      <a:endParaRPr lang="en-US" sz="1400" dirty="0"/>
                    </a:p>
                  </a:txBody>
                  <a:tcPr marL="137160" marR="137160"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nemd_test</a:t>
                      </a:r>
                      <a:endParaRPr lang="en-US" sz="1400" dirty="0"/>
                    </a:p>
                  </a:txBody>
                  <a:tcPr marL="137160" marR="137160"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test/unit/</a:t>
                      </a:r>
                    </a:p>
                  </a:txBody>
                  <a:tcPr marL="137160" marR="137160"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Bug free when parameterizing code pieces</a:t>
                      </a:r>
                    </a:p>
                  </a:txBody>
                  <a:tcPr marL="137160" marR="137160"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Functions and methods</a:t>
                      </a:r>
                      <a:r>
                        <a:rPr lang="en-US" sz="1400" dirty="0"/>
                        <a:t> are operating as expected.</a:t>
                      </a:r>
                    </a:p>
                  </a:txBody>
                  <a:tcPr marL="137160" marR="137160"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0259124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accent6"/>
                          </a:solidFill>
                          <a:effectLst/>
                        </a:rPr>
                        <a:t>Integration</a:t>
                      </a:r>
                      <a:endParaRPr lang="en-US" sz="1400" dirty="0"/>
                    </a:p>
                  </a:txBody>
                  <a:tcPr marL="137160" marR="137160"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nemd_itest</a:t>
                      </a:r>
                      <a:endParaRPr lang="en-US" sz="1400" dirty="0"/>
                    </a:p>
                  </a:txBody>
                  <a:tcPr marL="137160" marR="137160"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test/integration/</a:t>
                      </a:r>
                    </a:p>
                  </a:txBody>
                  <a:tcPr marL="137160" marR="137160"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expected behavior when combining pieces</a:t>
                      </a:r>
                    </a:p>
                  </a:txBody>
                  <a:tcPr marL="137160" marR="137160"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400" b="1" dirty="0"/>
                        <a:t>Scripts</a:t>
                      </a:r>
                      <a:r>
                        <a:rPr lang="en-US" sz="1400" dirty="0"/>
                        <a:t> run without tracebacks and yield reproducible results.</a:t>
                      </a:r>
                    </a:p>
                  </a:txBody>
                  <a:tcPr marL="137160" marR="137160"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8220872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accent1"/>
                          </a:solidFill>
                        </a:rPr>
                        <a:t>Performance</a:t>
                      </a:r>
                      <a:endParaRPr lang="en-US" sz="1400" dirty="0"/>
                    </a:p>
                  </a:txBody>
                  <a:tcPr marL="137160" marR="137160"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nemd_ptest</a:t>
                      </a:r>
                      <a:endParaRPr lang="en-US" sz="1400" dirty="0"/>
                    </a:p>
                  </a:txBody>
                  <a:tcPr marL="137160" marR="137160"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test/performance/</a:t>
                      </a:r>
                    </a:p>
                  </a:txBody>
                  <a:tcPr marL="137160" marR="137160"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resource efficiency on scaling up</a:t>
                      </a:r>
                    </a:p>
                  </a:txBody>
                  <a:tcPr marL="137160" marR="137160"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4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Bottleneck</a:t>
                      </a:r>
                      <a:r>
                        <a:rPr lang="en-US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identification and nullification for speed, responsiveness and stability.</a:t>
                      </a:r>
                      <a:endParaRPr lang="en-US" sz="1400" dirty="0"/>
                    </a:p>
                  </a:txBody>
                  <a:tcPr marL="137160" marR="137160"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65586714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accent2"/>
                          </a:solidFill>
                          <a:latin typeface="+mn-lt"/>
                          <a:ea typeface="+mn-ea"/>
                          <a:cs typeface="+mn-cs"/>
                        </a:rPr>
                        <a:t>Scientific</a:t>
                      </a:r>
                      <a:endParaRPr lang="en-US" sz="1400" dirty="0"/>
                    </a:p>
                  </a:txBody>
                  <a:tcPr marL="137160" marR="137160"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nemd_stest</a:t>
                      </a:r>
                      <a:endParaRPr lang="en-US" sz="1400" dirty="0"/>
                    </a:p>
                  </a:txBody>
                  <a:tcPr marL="137160" marR="137160"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test/scientific/</a:t>
                      </a:r>
                    </a:p>
                  </a:txBody>
                  <a:tcPr marL="137160" marR="137160"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correctness, </a:t>
                      </a:r>
                      <a:r>
                        <a:rPr lang="en-US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accuracy, and </a:t>
                      </a:r>
                      <a:r>
                        <a:rPr lang="en-US" sz="1400" dirty="0"/>
                        <a:t>repeatability</a:t>
                      </a:r>
                    </a:p>
                  </a:txBody>
                  <a:tcPr marL="137160" marR="137160"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Physical meaning</a:t>
                      </a:r>
                      <a:r>
                        <a:rPr lang="en-US" sz="1400" dirty="0"/>
                        <a:t> and standard deviation</a:t>
                      </a:r>
                    </a:p>
                  </a:txBody>
                  <a:tcPr marL="137160" marR="137160"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0715119"/>
                  </a:ext>
                </a:extLst>
              </a:tr>
            </a:tbl>
          </a:graphicData>
        </a:graphic>
      </p:graphicFrame>
      <p:graphicFrame>
        <p:nvGraphicFramePr>
          <p:cNvPr id="15" name="Diagram 14">
            <a:extLst>
              <a:ext uri="{FF2B5EF4-FFF2-40B4-BE49-F238E27FC236}">
                <a16:creationId xmlns:a16="http://schemas.microsoft.com/office/drawing/2014/main" id="{0015E66D-2C0C-9840-AA50-A15CDE3BAFB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11545594"/>
              </p:ext>
            </p:extLst>
          </p:nvPr>
        </p:nvGraphicFramePr>
        <p:xfrm>
          <a:off x="9213709" y="431123"/>
          <a:ext cx="2438928" cy="18205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9" name="Rectangle 18">
            <a:extLst>
              <a:ext uri="{FF2B5EF4-FFF2-40B4-BE49-F238E27FC236}">
                <a16:creationId xmlns:a16="http://schemas.microsoft.com/office/drawing/2014/main" id="{9CDA6099-73EB-5144-AB28-D91820C35B89}"/>
              </a:ext>
            </a:extLst>
          </p:cNvPr>
          <p:cNvSpPr/>
          <p:nvPr/>
        </p:nvSpPr>
        <p:spPr>
          <a:xfrm>
            <a:off x="9934922" y="1408187"/>
            <a:ext cx="982289" cy="3139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chemeClr val="accent4"/>
                </a:solidFill>
              </a:rPr>
              <a:t>unit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563404A-649A-19FA-498E-450E07A3F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8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EEA3AE-5D37-B454-092C-58BD613C06AC}"/>
              </a:ext>
            </a:extLst>
          </p:cNvPr>
          <p:cNvSpPr txBox="1"/>
          <p:nvPr/>
        </p:nvSpPr>
        <p:spPr>
          <a:xfrm>
            <a:off x="422793" y="6070785"/>
            <a:ext cx="485374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>
              <a:defRPr/>
            </a:pPr>
            <a:r>
              <a:rPr lang="en-US" sz="1400" i="1" dirty="0"/>
              <a:t>* source </a:t>
            </a:r>
            <a:r>
              <a:rPr lang="en-US" sz="1400" i="1" dirty="0" err="1"/>
              <a:t>premake</a:t>
            </a:r>
            <a:r>
              <a:rPr lang="en-US" sz="1400" dirty="0"/>
              <a:t> allows the </a:t>
            </a:r>
            <a:r>
              <a:rPr lang="en-US" sz="1400" dirty="0" err="1"/>
              <a:t>nemd</a:t>
            </a:r>
            <a:r>
              <a:rPr lang="en-US" sz="1400" dirty="0"/>
              <a:t>_*test to run in any directory</a:t>
            </a:r>
          </a:p>
        </p:txBody>
      </p:sp>
    </p:spTree>
    <p:extLst>
      <p:ext uri="{BB962C8B-B14F-4D97-AF65-F5344CB8AC3E}">
        <p14:creationId xmlns:p14="http://schemas.microsoft.com/office/powerpoint/2010/main" val="27438588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E9633F-CBF3-EF3B-4E48-8D26D1F967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35031-93D8-A936-7C5B-6D1C1A5A04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231292" cy="1325563"/>
          </a:xfrm>
        </p:spPr>
        <p:txBody>
          <a:bodyPr/>
          <a:lstStyle/>
          <a:p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Unit Testing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3005D0D-F223-1F94-65FC-E62DB7B92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9</a:t>
            </a:fld>
            <a:endParaRPr lang="en-US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0BBD2F5-7534-1CD7-43D2-6A9AEC96FA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8692459"/>
              </p:ext>
            </p:extLst>
          </p:nvPr>
        </p:nvGraphicFramePr>
        <p:xfrm>
          <a:off x="361233" y="3485133"/>
          <a:ext cx="5734767" cy="257254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70007">
                  <a:extLst>
                    <a:ext uri="{9D8B030D-6E8A-4147-A177-3AD203B41FA5}">
                      <a16:colId xmlns:a16="http://schemas.microsoft.com/office/drawing/2014/main" val="140681280"/>
                    </a:ext>
                  </a:extLst>
                </a:gridCol>
                <a:gridCol w="1504412">
                  <a:extLst>
                    <a:ext uri="{9D8B030D-6E8A-4147-A177-3AD203B41FA5}">
                      <a16:colId xmlns:a16="http://schemas.microsoft.com/office/drawing/2014/main" val="3804093500"/>
                    </a:ext>
                  </a:extLst>
                </a:gridCol>
                <a:gridCol w="961202">
                  <a:extLst>
                    <a:ext uri="{9D8B030D-6E8A-4147-A177-3AD203B41FA5}">
                      <a16:colId xmlns:a16="http://schemas.microsoft.com/office/drawing/2014/main" val="3388334755"/>
                    </a:ext>
                  </a:extLst>
                </a:gridCol>
                <a:gridCol w="1385830">
                  <a:extLst>
                    <a:ext uri="{9D8B030D-6E8A-4147-A177-3AD203B41FA5}">
                      <a16:colId xmlns:a16="http://schemas.microsoft.com/office/drawing/2014/main" val="1365888191"/>
                    </a:ext>
                  </a:extLst>
                </a:gridCol>
                <a:gridCol w="913316">
                  <a:extLst>
                    <a:ext uri="{9D8B030D-6E8A-4147-A177-3AD203B41FA5}">
                      <a16:colId xmlns:a16="http://schemas.microsoft.com/office/drawing/2014/main" val="4111230781"/>
                    </a:ext>
                  </a:extLst>
                </a:gridCol>
              </a:tblGrid>
              <a:tr h="70791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Command</a:t>
                      </a:r>
                    </a:p>
                  </a:txBody>
                  <a:tcPr marT="137160" marB="13716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PYTEST_ADDOPTS</a:t>
                      </a:r>
                    </a:p>
                  </a:txBody>
                  <a:tcPr marT="137160" marB="13716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Type</a:t>
                      </a:r>
                    </a:p>
                  </a:txBody>
                  <a:tcPr marT="137160" marB="13716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Result (</a:t>
                      </a:r>
                      <a:r>
                        <a:rPr lang="en-US" sz="1400" dirty="0" err="1"/>
                        <a:t>num|sec</a:t>
                      </a:r>
                      <a:r>
                        <a:rPr lang="en-US" sz="1400" dirty="0"/>
                        <a:t>)</a:t>
                      </a:r>
                    </a:p>
                  </a:txBody>
                  <a:tcPr marL="0" marR="0" marT="137160" marB="13716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Avg (sec</a:t>
                      </a:r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)</a:t>
                      </a:r>
                    </a:p>
                  </a:txBody>
                  <a:tcPr marT="137160" marB="13716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61390173"/>
                  </a:ext>
                </a:extLst>
              </a:tr>
              <a:tr h="932314"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i="1" dirty="0" err="1"/>
                        <a:t>nemd_test</a:t>
                      </a:r>
                      <a:endParaRPr lang="en-US" sz="1400" i="1" dirty="0"/>
                    </a:p>
                  </a:txBody>
                  <a:tcPr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i="1" dirty="0"/>
                        <a:t>"-m 'not slow'"</a:t>
                      </a:r>
                    </a:p>
                  </a:txBody>
                  <a:tcPr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module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driver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workflow</a:t>
                      </a:r>
                    </a:p>
                  </a:txBody>
                  <a:tcPr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1763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 | 15.30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129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 | 6.54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43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 | 4.24</a:t>
                      </a:r>
                      <a:endParaRPr lang="en-US" sz="1400" dirty="0"/>
                    </a:p>
                  </a:txBody>
                  <a:tcPr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0.0135</a:t>
                      </a:r>
                    </a:p>
                  </a:txBody>
                  <a:tcPr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25471136"/>
                  </a:ext>
                </a:extLst>
              </a:tr>
              <a:tr h="932314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marL="137160" marR="137160"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i="1" dirty="0"/>
                        <a:t>"-m slow"</a:t>
                      </a:r>
                    </a:p>
                  </a:txBody>
                  <a:tcPr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module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driver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workflow</a:t>
                      </a:r>
                    </a:p>
                  </a:txBody>
                  <a:tcPr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      1 | 20.19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    1 | 3.95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    no tests</a:t>
                      </a:r>
                    </a:p>
                  </a:txBody>
                  <a:tcPr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13.49</a:t>
                      </a:r>
                    </a:p>
                  </a:txBody>
                  <a:tcPr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025912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81139EAB-FAE4-FB7B-AED3-4DD3FAC9C920}"/>
              </a:ext>
            </a:extLst>
          </p:cNvPr>
          <p:cNvSpPr txBox="1"/>
          <p:nvPr/>
        </p:nvSpPr>
        <p:spPr>
          <a:xfrm>
            <a:off x="361233" y="6057674"/>
            <a:ext cx="307183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i="1" dirty="0"/>
              <a:t>* source </a:t>
            </a:r>
            <a:r>
              <a:rPr lang="en-US" sz="1400" i="1" dirty="0" err="1"/>
              <a:t>premake</a:t>
            </a:r>
            <a:r>
              <a:rPr lang="en-US" sz="1400" dirty="0"/>
              <a:t> before running tests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27D5B4CE-5718-2280-528F-82EBFA1598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5910295"/>
              </p:ext>
            </p:extLst>
          </p:nvPr>
        </p:nvGraphicFramePr>
        <p:xfrm>
          <a:off x="6301520" y="2186714"/>
          <a:ext cx="5305333" cy="3870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96379">
                  <a:extLst>
                    <a:ext uri="{9D8B030D-6E8A-4147-A177-3AD203B41FA5}">
                      <a16:colId xmlns:a16="http://schemas.microsoft.com/office/drawing/2014/main" val="519871301"/>
                    </a:ext>
                  </a:extLst>
                </a:gridCol>
                <a:gridCol w="883450">
                  <a:extLst>
                    <a:ext uri="{9D8B030D-6E8A-4147-A177-3AD203B41FA5}">
                      <a16:colId xmlns:a16="http://schemas.microsoft.com/office/drawing/2014/main" val="3084682247"/>
                    </a:ext>
                  </a:extLst>
                </a:gridCol>
                <a:gridCol w="946500">
                  <a:extLst>
                    <a:ext uri="{9D8B030D-6E8A-4147-A177-3AD203B41FA5}">
                      <a16:colId xmlns:a16="http://schemas.microsoft.com/office/drawing/2014/main" val="2730536322"/>
                    </a:ext>
                  </a:extLst>
                </a:gridCol>
                <a:gridCol w="1172805">
                  <a:extLst>
                    <a:ext uri="{9D8B030D-6E8A-4147-A177-3AD203B41FA5}">
                      <a16:colId xmlns:a16="http://schemas.microsoft.com/office/drawing/2014/main" val="3113920103"/>
                    </a:ext>
                  </a:extLst>
                </a:gridCol>
                <a:gridCol w="1106199">
                  <a:extLst>
                    <a:ext uri="{9D8B030D-6E8A-4147-A177-3AD203B41FA5}">
                      <a16:colId xmlns:a16="http://schemas.microsoft.com/office/drawing/2014/main" val="1319148285"/>
                    </a:ext>
                  </a:extLst>
                </a:gridCol>
              </a:tblGrid>
              <a:tr h="47770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Command</a:t>
                      </a:r>
                    </a:p>
                  </a:txBody>
                  <a:tcPr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PYTEST</a:t>
                      </a:r>
                    </a:p>
                  </a:txBody>
                  <a:tcPr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Dirname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Type</a:t>
                      </a:r>
                    </a:p>
                  </a:txBody>
                  <a:tcPr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Results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1929244"/>
                  </a:ext>
                </a:extLst>
              </a:tr>
              <a:tr h="1104681"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i="1" dirty="0" err="1"/>
                        <a:t>nemd_cover</a:t>
                      </a:r>
                      <a:endParaRPr lang="en-US" sz="1400" i="1" dirty="0"/>
                    </a:p>
                  </a:txBody>
                  <a:tcPr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i="1" dirty="0"/>
                        <a:t>"-m ''"</a:t>
                      </a:r>
                    </a:p>
                  </a:txBody>
                  <a:tcPr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workflow</a:t>
                      </a:r>
                    </a:p>
                  </a:txBody>
                  <a:tcPr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statements</a:t>
                      </a:r>
                    </a:p>
                    <a:p>
                      <a:pPr algn="ctr"/>
                      <a:r>
                        <a:rPr lang="en-US" sz="1400" dirty="0"/>
                        <a:t>missing</a:t>
                      </a:r>
                    </a:p>
                    <a:p>
                      <a:pPr algn="ctr"/>
                      <a:r>
                        <a:rPr lang="en-US" sz="1400" dirty="0"/>
                        <a:t>excluded</a:t>
                      </a:r>
                    </a:p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coverage</a:t>
                      </a:r>
                    </a:p>
                  </a:txBody>
                  <a:tcPr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199</a:t>
                      </a:r>
                    </a:p>
                    <a:p>
                      <a:pPr algn="ctr"/>
                      <a:r>
                        <a:rPr lang="en-US" sz="1400" dirty="0"/>
                        <a:t>0</a:t>
                      </a:r>
                    </a:p>
                    <a:p>
                      <a:pPr algn="ctr"/>
                      <a:r>
                        <a:rPr lang="en-US" sz="1400" dirty="0"/>
                        <a:t>8</a:t>
                      </a:r>
                    </a:p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100%</a:t>
                      </a:r>
                    </a:p>
                  </a:txBody>
                  <a:tcPr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0466548"/>
                  </a:ext>
                </a:extLst>
              </a:tr>
              <a:tr h="1104681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137160" marR="137160"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137160" marR="137160"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driver</a:t>
                      </a:r>
                    </a:p>
                  </a:txBody>
                  <a:tcPr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statements</a:t>
                      </a:r>
                    </a:p>
                    <a:p>
                      <a:pPr algn="ctr"/>
                      <a:r>
                        <a:rPr lang="en-US" sz="1400" dirty="0"/>
                        <a:t>missing</a:t>
                      </a:r>
                    </a:p>
                    <a:p>
                      <a:pPr algn="ctr"/>
                      <a:r>
                        <a:rPr lang="en-US" sz="1400" dirty="0"/>
                        <a:t>excluded</a:t>
                      </a:r>
                    </a:p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coverage</a:t>
                      </a:r>
                    </a:p>
                  </a:txBody>
                  <a:tcPr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462</a:t>
                      </a:r>
                    </a:p>
                    <a:p>
                      <a:pPr algn="ctr"/>
                      <a:r>
                        <a:rPr lang="en-US" sz="1400" dirty="0"/>
                        <a:t>0</a:t>
                      </a:r>
                    </a:p>
                    <a:p>
                      <a:pPr algn="ctr"/>
                      <a:r>
                        <a:rPr lang="en-US" sz="1400" dirty="0"/>
                        <a:t>16</a:t>
                      </a:r>
                    </a:p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100%</a:t>
                      </a:r>
                    </a:p>
                  </a:txBody>
                  <a:tcPr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0493721"/>
                  </a:ext>
                </a:extLst>
              </a:tr>
              <a:tr h="1104681">
                <a:tc vMerge="1">
                  <a:txBody>
                    <a:bodyPr/>
                    <a:lstStyle/>
                    <a:p>
                      <a:pPr algn="just"/>
                      <a:endParaRPr lang="en-US" sz="1400" dirty="0"/>
                    </a:p>
                  </a:txBody>
                  <a:tcPr marL="137160" marR="137160"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just"/>
                      <a:endParaRPr lang="en-US" sz="1400" dirty="0"/>
                    </a:p>
                  </a:txBody>
                  <a:tcPr marL="137160" marR="137160"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module</a:t>
                      </a:r>
                    </a:p>
                    <a:p>
                      <a:pPr algn="ctr"/>
                      <a:endParaRPr lang="en-US" sz="1400" dirty="0"/>
                    </a:p>
                  </a:txBody>
                  <a:tcPr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statements</a:t>
                      </a:r>
                    </a:p>
                    <a:p>
                      <a:pPr algn="ctr"/>
                      <a:r>
                        <a:rPr lang="en-US" sz="1400" dirty="0"/>
                        <a:t>missing</a:t>
                      </a:r>
                    </a:p>
                    <a:p>
                      <a:pPr algn="ctr"/>
                      <a:r>
                        <a:rPr lang="en-US" sz="1400" dirty="0"/>
                        <a:t>excluded</a:t>
                      </a:r>
                    </a:p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coverage</a:t>
                      </a:r>
                    </a:p>
                  </a:txBody>
                  <a:tcPr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6241</a:t>
                      </a:r>
                    </a:p>
                    <a:p>
                      <a:pPr algn="ctr"/>
                      <a:r>
                        <a:rPr lang="en-US" sz="1400" dirty="0"/>
                        <a:t>0</a:t>
                      </a:r>
                    </a:p>
                    <a:p>
                      <a:pPr algn="ctr"/>
                      <a:r>
                        <a:rPr lang="en-US" sz="1400" dirty="0"/>
                        <a:t>164</a:t>
                      </a:r>
                    </a:p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100%</a:t>
                      </a:r>
                    </a:p>
                  </a:txBody>
                  <a:tcPr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9559036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BDDD0116-5DFF-79FB-A652-1E32A9A868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8562515"/>
              </p:ext>
            </p:extLst>
          </p:nvPr>
        </p:nvGraphicFramePr>
        <p:xfrm>
          <a:off x="287092" y="2262545"/>
          <a:ext cx="5734767" cy="87782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46724">
                  <a:extLst>
                    <a:ext uri="{9D8B030D-6E8A-4147-A177-3AD203B41FA5}">
                      <a16:colId xmlns:a16="http://schemas.microsoft.com/office/drawing/2014/main" val="2111335203"/>
                    </a:ext>
                  </a:extLst>
                </a:gridCol>
                <a:gridCol w="3188043">
                  <a:extLst>
                    <a:ext uri="{9D8B030D-6E8A-4147-A177-3AD203B41FA5}">
                      <a16:colId xmlns:a16="http://schemas.microsoft.com/office/drawing/2014/main" val="2492083346"/>
                    </a:ext>
                  </a:extLst>
                </a:gridCol>
              </a:tblGrid>
              <a:tr h="292608">
                <a:tc>
                  <a:txBody>
                    <a:bodyPr/>
                    <a:lstStyle/>
                    <a:p>
                      <a:pPr algn="ctr"/>
                      <a:r>
                        <a:rPr lang="en-US" sz="1300" i="1" kern="1200" dirty="0" err="1">
                          <a:solidFill>
                            <a:schemeClr val="tx1"/>
                          </a:solidFill>
                        </a:rPr>
                        <a:t>nemd_test</a:t>
                      </a:r>
                      <a:endParaRPr lang="en-US" sz="1300" i="1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kern="1200" dirty="0">
                          <a:solidFill>
                            <a:schemeClr val="tx1"/>
                          </a:solidFill>
                        </a:rPr>
                        <a:t> all tests in parallel</a:t>
                      </a:r>
                      <a:endParaRPr lang="en-US" sz="13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9835030"/>
                  </a:ext>
                </a:extLst>
              </a:tr>
              <a:tr h="292608">
                <a:tc>
                  <a:txBody>
                    <a:bodyPr/>
                    <a:lstStyle/>
                    <a:p>
                      <a:pPr algn="ctr"/>
                      <a:r>
                        <a:rPr lang="en-US" sz="1300" i="1" kern="1200" dirty="0" err="1">
                          <a:solidFill>
                            <a:schemeClr val="tx1"/>
                          </a:solidFill>
                        </a:rPr>
                        <a:t>nemd_test</a:t>
                      </a:r>
                      <a:r>
                        <a:rPr lang="en-US" sz="1300" i="1" kern="1200" dirty="0">
                          <a:solidFill>
                            <a:schemeClr val="tx1"/>
                          </a:solidFill>
                        </a:rPr>
                        <a:t> [file1 file2...]</a:t>
                      </a:r>
                      <a:endParaRPr lang="en-US" sz="1300" i="1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solidFill>
                            <a:schemeClr val="tx1"/>
                          </a:solidFill>
                        </a:rPr>
                        <a:t>specific </a:t>
                      </a:r>
                      <a:r>
                        <a:rPr lang="en-US" sz="1300" dirty="0">
                          <a:solidFill>
                            <a:schemeClr val="tx1"/>
                          </a:solidFill>
                          <a:effectLst/>
                        </a:rPr>
                        <a:t>tests</a:t>
                      </a:r>
                      <a:endParaRPr lang="en-US" sz="13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9350404"/>
                  </a:ext>
                </a:extLst>
              </a:tr>
              <a:tr h="292608">
                <a:tc>
                  <a:txBody>
                    <a:bodyPr/>
                    <a:lstStyle/>
                    <a:p>
                      <a:pPr algn="ctr"/>
                      <a:r>
                        <a:rPr lang="en-US" sz="1300" i="1" kern="1200" dirty="0" err="1">
                          <a:solidFill>
                            <a:schemeClr val="tx1"/>
                          </a:solidFill>
                        </a:rPr>
                        <a:t>nemd_test</a:t>
                      </a:r>
                      <a:r>
                        <a:rPr lang="en-US" sz="1300" i="1" kern="1200" dirty="0">
                          <a:solidFill>
                            <a:schemeClr val="tx1"/>
                          </a:solidFill>
                        </a:rPr>
                        <a:t> -m slow [file1 file2...]</a:t>
                      </a:r>
                      <a:endParaRPr lang="en-US" sz="1300" i="1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solidFill>
                            <a:schemeClr val="tx1"/>
                          </a:solidFill>
                          <a:effectLst/>
                        </a:rPr>
                        <a:t>selected tests marked with slow</a:t>
                      </a:r>
                      <a:endParaRPr lang="en-US" sz="13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20218751"/>
                  </a:ext>
                </a:extLst>
              </a:tr>
            </a:tbl>
          </a:graphicData>
        </a:graphic>
      </p:graphicFrame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2368FDEB-1B1A-36FF-5EC9-7040891164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0165784"/>
              </p:ext>
            </p:extLst>
          </p:nvPr>
        </p:nvGraphicFramePr>
        <p:xfrm>
          <a:off x="6301520" y="967131"/>
          <a:ext cx="5305333" cy="87782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22795">
                  <a:extLst>
                    <a:ext uri="{9D8B030D-6E8A-4147-A177-3AD203B41FA5}">
                      <a16:colId xmlns:a16="http://schemas.microsoft.com/office/drawing/2014/main" val="3331805810"/>
                    </a:ext>
                  </a:extLst>
                </a:gridCol>
                <a:gridCol w="2882538">
                  <a:extLst>
                    <a:ext uri="{9D8B030D-6E8A-4147-A177-3AD203B41FA5}">
                      <a16:colId xmlns:a16="http://schemas.microsoft.com/office/drawing/2014/main" val="1422148830"/>
                    </a:ext>
                  </a:extLst>
                </a:gridCol>
              </a:tblGrid>
              <a:tr h="292608">
                <a:tc>
                  <a:txBody>
                    <a:bodyPr/>
                    <a:lstStyle/>
                    <a:p>
                      <a:pPr algn="ctr"/>
                      <a:r>
                        <a:rPr lang="en-US" sz="1300" i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nemd_cover</a:t>
                      </a:r>
                      <a:endParaRPr lang="en-US" sz="13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run analysis, create html, open browser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40872081"/>
                  </a:ext>
                </a:extLst>
              </a:tr>
              <a:tr h="292608">
                <a:tc>
                  <a:txBody>
                    <a:bodyPr/>
                    <a:lstStyle/>
                    <a:p>
                      <a:pPr algn="ctr"/>
                      <a:r>
                        <a:rPr lang="en-US" sz="1300" i="1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nemd_cover</a:t>
                      </a:r>
                      <a:r>
                        <a:rPr lang="en-US" sz="1300" i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driver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analyze all driver tests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3310005"/>
                  </a:ext>
                </a:extLst>
              </a:tr>
              <a:tr h="292608">
                <a:tc>
                  <a:txBody>
                    <a:bodyPr/>
                    <a:lstStyle/>
                    <a:p>
                      <a:pPr algn="ctr"/>
                      <a:r>
                        <a:rPr lang="en-US" sz="1300" i="1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nemd_cover</a:t>
                      </a:r>
                      <a:r>
                        <a:rPr lang="en-US" sz="1300" i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module </a:t>
                      </a:r>
                      <a:r>
                        <a:rPr lang="en-US" sz="1300" i="1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cru_test.py</a:t>
                      </a:r>
                      <a:endParaRPr lang="en-US" sz="1300" i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analyze </a:t>
                      </a:r>
                      <a:r>
                        <a:rPr lang="en-US" sz="1300" i="1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cru_test.py</a:t>
                      </a:r>
                      <a:r>
                        <a:rPr lang="en-US" sz="1300" i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3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only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03814008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4F5D73A7-D2DF-1EC9-CEE2-6582208A7EC9}"/>
              </a:ext>
            </a:extLst>
          </p:cNvPr>
          <p:cNvSpPr txBox="1"/>
          <p:nvPr/>
        </p:nvSpPr>
        <p:spPr>
          <a:xfrm>
            <a:off x="6301520" y="6056036"/>
            <a:ext cx="419549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Excluded: </a:t>
            </a:r>
            <a:r>
              <a:rPr lang="en-US" sz="1400" b="0" i="0" dirty="0">
                <a:solidFill>
                  <a:schemeClr val="bg1">
                    <a:lumMod val="50000"/>
                  </a:schemeClr>
                </a:solidFill>
                <a:effectLst/>
                <a:latin typeface="SFMono-Regular"/>
              </a:rPr>
              <a:t>__main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SFMono-Regular"/>
              </a:rPr>
              <a:t>__,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SFMono-Regular"/>
              </a:rPr>
              <a:t>numba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SFMono-Regular"/>
              </a:rPr>
              <a:t>, platform-incompatible</a:t>
            </a:r>
          </a:p>
        </p:txBody>
      </p:sp>
    </p:spTree>
    <p:extLst>
      <p:ext uri="{BB962C8B-B14F-4D97-AF65-F5344CB8AC3E}">
        <p14:creationId xmlns:p14="http://schemas.microsoft.com/office/powerpoint/2010/main" val="35612200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16013</TotalTime>
  <Words>7570</Words>
  <Application>Microsoft Macintosh PowerPoint</Application>
  <PresentationFormat>Widescreen</PresentationFormat>
  <Paragraphs>1238</Paragraphs>
  <Slides>34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3" baseType="lpstr">
      <vt:lpstr>Arial</vt:lpstr>
      <vt:lpstr>Calibri</vt:lpstr>
      <vt:lpstr>Calibri Light</vt:lpstr>
      <vt:lpstr>Cambria Math</vt:lpstr>
      <vt:lpstr>Lato</vt:lpstr>
      <vt:lpstr>SFMono-Regular</vt:lpstr>
      <vt:lpstr>Times New Roman</vt:lpstr>
      <vt:lpstr>Wingdings</vt:lpstr>
      <vt:lpstr>Office Theme</vt:lpstr>
      <vt:lpstr>Molecular Simulation Toolkit</vt:lpstr>
      <vt:lpstr>BSD 3-Clause License</vt:lpstr>
      <vt:lpstr>Installation</vt:lpstr>
      <vt:lpstr>NEMD</vt:lpstr>
      <vt:lpstr>PowerPoint Presentation</vt:lpstr>
      <vt:lpstr>Architecture</vt:lpstr>
      <vt:lpstr>Environmental Configuration</vt:lpstr>
      <vt:lpstr>Testing</vt:lpstr>
      <vt:lpstr>Unit Testing</vt:lpstr>
      <vt:lpstr>test_workflow.py</vt:lpstr>
      <vt:lpstr>Integration Test</vt:lpstr>
      <vt:lpstr>PowerPoint Presentation</vt:lpstr>
      <vt:lpstr>PowerPoint Presentation</vt:lpstr>
      <vt:lpstr>Performance Test</vt:lpstr>
      <vt:lpstr>Performance Test</vt:lpstr>
      <vt:lpstr>Performance Test</vt:lpstr>
      <vt:lpstr>Performance Test</vt:lpstr>
      <vt:lpstr>Performance Test</vt:lpstr>
      <vt:lpstr>Performance Test</vt:lpstr>
      <vt:lpstr>Scientific Test</vt:lpstr>
      <vt:lpstr>Scientific Test</vt:lpstr>
      <vt:lpstr>Scientific Test</vt:lpstr>
      <vt:lpstr>Scientific Test</vt:lpstr>
      <vt:lpstr>Scientific Test</vt:lpstr>
      <vt:lpstr>Scientific Test</vt:lpstr>
      <vt:lpstr>Scientific Test</vt:lpstr>
      <vt:lpstr>Scientific Test</vt:lpstr>
      <vt:lpstr>Scientific Test</vt:lpstr>
      <vt:lpstr>Scientific Test</vt:lpstr>
      <vt:lpstr>Scientific Test</vt:lpstr>
      <vt:lpstr>PowerPoint Presentation</vt:lpstr>
      <vt:lpstr>Conclusion</vt:lpstr>
      <vt:lpstr>PowerPoint Presentation</vt:lpstr>
      <vt:lpstr>setup.py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General Information of the NEMD Toolkit</dc:title>
  <dc:creator>Microsoft Office User</dc:creator>
  <cp:lastModifiedBy>Teng Zhang</cp:lastModifiedBy>
  <cp:revision>882</cp:revision>
  <dcterms:created xsi:type="dcterms:W3CDTF">2024-07-22T15:38:28Z</dcterms:created>
  <dcterms:modified xsi:type="dcterms:W3CDTF">2025-10-02T16:03:26Z</dcterms:modified>
</cp:coreProperties>
</file>